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9"/>
  </p:notesMasterIdLst>
  <p:sldIdLst>
    <p:sldId id="264" r:id="rId2"/>
    <p:sldId id="276" r:id="rId3"/>
    <p:sldId id="277" r:id="rId4"/>
    <p:sldId id="278" r:id="rId5"/>
    <p:sldId id="271" r:id="rId6"/>
    <p:sldId id="258" r:id="rId7"/>
    <p:sldId id="256" r:id="rId8"/>
    <p:sldId id="275" r:id="rId9"/>
    <p:sldId id="259" r:id="rId10"/>
    <p:sldId id="265" r:id="rId11"/>
    <p:sldId id="266" r:id="rId12"/>
    <p:sldId id="268" r:id="rId13"/>
    <p:sldId id="260" r:id="rId14"/>
    <p:sldId id="261" r:id="rId15"/>
    <p:sldId id="262" r:id="rId16"/>
    <p:sldId id="269" r:id="rId17"/>
    <p:sldId id="26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94660"/>
  </p:normalViewPr>
  <p:slideViewPr>
    <p:cSldViewPr snapToGrid="0">
      <p:cViewPr>
        <p:scale>
          <a:sx n="79" d="100"/>
          <a:sy n="79" d="100"/>
        </p:scale>
        <p:origin x="710" y="1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ecy\Downloads\Copy%20of%20RO%20+%20E.%20coli%20CFU%206.25.18.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NEWT%20REU\Data\RO%20+%20E.%20coli%20CFU%207.9.18.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NEWT%20REU\Data\RO%20+%20E.%20coli%20CFU%207.9.18.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99681364149968"/>
          <c:y val="3.5172158086551525E-2"/>
          <c:w val="0.81028040430277271"/>
          <c:h val="0.74825066775958182"/>
        </c:manualLayout>
      </c:layout>
      <c:barChart>
        <c:barDir val="col"/>
        <c:grouping val="clustered"/>
        <c:varyColors val="0"/>
        <c:ser>
          <c:idx val="0"/>
          <c:order val="0"/>
          <c:tx>
            <c:v>1:10</c:v>
          </c:tx>
          <c:spPr>
            <a:solidFill>
              <a:schemeClr val="accent1"/>
            </a:solidFill>
            <a:ln>
              <a:noFill/>
            </a:ln>
            <a:effectLst/>
          </c:spPr>
          <c:invertIfNegative val="0"/>
          <c:errBars>
            <c:errBarType val="both"/>
            <c:errValType val="cust"/>
            <c:noEndCap val="0"/>
            <c:plus>
              <c:numRef>
                <c:f>'6_19_2018'!$C$12:$D$12</c:f>
                <c:numCache>
                  <c:formatCode>General</c:formatCode>
                  <c:ptCount val="2"/>
                  <c:pt idx="0">
                    <c:v>0.31337320875414237</c:v>
                  </c:pt>
                  <c:pt idx="1">
                    <c:v>0.41932217543683903</c:v>
                  </c:pt>
                </c:numCache>
              </c:numRef>
            </c:plus>
            <c:minus>
              <c:numRef>
                <c:f>'6_19_2018'!$C$12:$D$12</c:f>
                <c:numCache>
                  <c:formatCode>General</c:formatCode>
                  <c:ptCount val="2"/>
                  <c:pt idx="0">
                    <c:v>0.31337320875414237</c:v>
                  </c:pt>
                  <c:pt idx="1">
                    <c:v>0.41932217543683903</c:v>
                  </c:pt>
                </c:numCache>
              </c:numRef>
            </c:minus>
            <c:spPr>
              <a:noFill/>
              <a:ln w="9525" cap="flat" cmpd="sng" algn="ctr">
                <a:solidFill>
                  <a:schemeClr val="tx1">
                    <a:lumMod val="65000"/>
                    <a:lumOff val="35000"/>
                  </a:schemeClr>
                </a:solidFill>
                <a:round/>
              </a:ln>
              <a:effectLst/>
            </c:spPr>
          </c:errBars>
          <c:cat>
            <c:strRef>
              <c:f>'6_19_2018'!$C$2:$D$2</c:f>
              <c:strCache>
                <c:ptCount val="2"/>
                <c:pt idx="0">
                  <c:v>Control</c:v>
                </c:pt>
                <c:pt idx="1">
                  <c:v>Ag </c:v>
                </c:pt>
              </c:strCache>
            </c:strRef>
          </c:cat>
          <c:val>
            <c:numRef>
              <c:f>'6_19_2018'!$C$11:$D$11</c:f>
              <c:numCache>
                <c:formatCode>General</c:formatCode>
                <c:ptCount val="2"/>
                <c:pt idx="0">
                  <c:v>1</c:v>
                </c:pt>
                <c:pt idx="1">
                  <c:v>0.56489945155393051</c:v>
                </c:pt>
              </c:numCache>
            </c:numRef>
          </c:val>
          <c:extLst>
            <c:ext xmlns:c16="http://schemas.microsoft.com/office/drawing/2014/chart" uri="{C3380CC4-5D6E-409C-BE32-E72D297353CC}">
              <c16:uniqueId val="{00000000-E850-403F-BC73-78754CA1D525}"/>
            </c:ext>
          </c:extLst>
        </c:ser>
        <c:ser>
          <c:idx val="1"/>
          <c:order val="1"/>
          <c:tx>
            <c:strRef>
              <c:f>'6_19_2018'!$B$17</c:f>
              <c:strCache>
                <c:ptCount val="1"/>
                <c:pt idx="0">
                  <c:v>1:100</c:v>
                </c:pt>
              </c:strCache>
            </c:strRef>
          </c:tx>
          <c:spPr>
            <a:solidFill>
              <a:schemeClr val="accent2"/>
            </a:solidFill>
            <a:ln>
              <a:noFill/>
            </a:ln>
            <a:effectLst/>
          </c:spPr>
          <c:invertIfNegative val="0"/>
          <c:errBars>
            <c:errBarType val="both"/>
            <c:errValType val="cust"/>
            <c:noEndCap val="0"/>
            <c:plus>
              <c:numRef>
                <c:f>'6_19_2018'!$C$26:$D$26</c:f>
                <c:numCache>
                  <c:formatCode>General</c:formatCode>
                  <c:ptCount val="2"/>
                  <c:pt idx="0">
                    <c:v>0.20046388690812439</c:v>
                  </c:pt>
                  <c:pt idx="1">
                    <c:v>0.37136137415859838</c:v>
                  </c:pt>
                </c:numCache>
              </c:numRef>
            </c:plus>
            <c:minus>
              <c:numRef>
                <c:f>'6_19_2018'!$C$26:$D$26</c:f>
                <c:numCache>
                  <c:formatCode>General</c:formatCode>
                  <c:ptCount val="2"/>
                  <c:pt idx="0">
                    <c:v>0.20046388690812439</c:v>
                  </c:pt>
                  <c:pt idx="1">
                    <c:v>0.37136137415859838</c:v>
                  </c:pt>
                </c:numCache>
              </c:numRef>
            </c:minus>
            <c:spPr>
              <a:noFill/>
              <a:ln w="9525" cap="flat" cmpd="sng" algn="ctr">
                <a:solidFill>
                  <a:schemeClr val="tx1">
                    <a:lumMod val="65000"/>
                    <a:lumOff val="35000"/>
                  </a:schemeClr>
                </a:solidFill>
                <a:round/>
              </a:ln>
              <a:effectLst/>
            </c:spPr>
          </c:errBars>
          <c:cat>
            <c:strRef>
              <c:f>'6_19_2018'!$C$2:$D$2</c:f>
              <c:strCache>
                <c:ptCount val="2"/>
                <c:pt idx="0">
                  <c:v>Control</c:v>
                </c:pt>
                <c:pt idx="1">
                  <c:v>Ag </c:v>
                </c:pt>
              </c:strCache>
            </c:strRef>
          </c:cat>
          <c:val>
            <c:numRef>
              <c:f>'6_19_2018'!$C$25:$D$25</c:f>
              <c:numCache>
                <c:formatCode>General</c:formatCode>
                <c:ptCount val="2"/>
                <c:pt idx="0">
                  <c:v>1</c:v>
                </c:pt>
                <c:pt idx="1">
                  <c:v>0.66598360655737709</c:v>
                </c:pt>
              </c:numCache>
            </c:numRef>
          </c:val>
          <c:extLst>
            <c:ext xmlns:c16="http://schemas.microsoft.com/office/drawing/2014/chart" uri="{C3380CC4-5D6E-409C-BE32-E72D297353CC}">
              <c16:uniqueId val="{00000001-E850-403F-BC73-78754CA1D525}"/>
            </c:ext>
          </c:extLst>
        </c:ser>
        <c:dLbls>
          <c:showLegendKey val="0"/>
          <c:showVal val="0"/>
          <c:showCatName val="0"/>
          <c:showSerName val="0"/>
          <c:showPercent val="0"/>
          <c:showBubbleSize val="0"/>
        </c:dLbls>
        <c:gapWidth val="219"/>
        <c:overlap val="-27"/>
        <c:axId val="207094088"/>
        <c:axId val="207093696"/>
      </c:barChart>
      <c:catAx>
        <c:axId val="207094088"/>
        <c:scaling>
          <c:orientation val="minMax"/>
        </c:scaling>
        <c:delete val="0"/>
        <c:axPos val="b"/>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207093696"/>
        <c:crosses val="autoZero"/>
        <c:auto val="1"/>
        <c:lblAlgn val="ctr"/>
        <c:lblOffset val="100"/>
        <c:noMultiLvlLbl val="0"/>
      </c:catAx>
      <c:valAx>
        <c:axId val="207093696"/>
        <c:scaling>
          <c:orientation val="minMax"/>
        </c:scaling>
        <c:delete val="0"/>
        <c:axPos val="l"/>
        <c:title>
          <c:tx>
            <c:rich>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r>
                  <a:rPr lang="en-US" dirty="0"/>
                  <a:t>CFU</a:t>
                </a:r>
              </a:p>
            </c:rich>
          </c:tx>
          <c:overlay val="0"/>
          <c:spPr>
            <a:noFill/>
            <a:ln>
              <a:noFill/>
            </a:ln>
            <a:effectLst/>
          </c:spPr>
          <c:txPr>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207094088"/>
        <c:crosses val="autoZero"/>
        <c:crossBetween val="between"/>
      </c:valAx>
      <c:spPr>
        <a:noFill/>
        <a:ln>
          <a:solidFill>
            <a:sysClr val="windowText" lastClr="000000"/>
          </a:solid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'[Copy of RO + E. coli CFU 6.25.18.xlsx]6_20_18'!$B$2</c:f>
              <c:strCache>
                <c:ptCount val="1"/>
                <c:pt idx="0">
                  <c:v>1:10</c:v>
                </c:pt>
              </c:strCache>
            </c:strRef>
          </c:tx>
          <c:spPr>
            <a:solidFill>
              <a:schemeClr val="accent1"/>
            </a:solidFill>
            <a:ln>
              <a:noFill/>
            </a:ln>
            <a:effectLst/>
          </c:spPr>
          <c:invertIfNegative val="0"/>
          <c:errBars>
            <c:errBarType val="both"/>
            <c:errValType val="cust"/>
            <c:noEndCap val="0"/>
            <c:plus>
              <c:numRef>
                <c:f>'[Copy of RO + E. coli CFU 6.25.18.xlsx]6_20_18'!$C$9:$E$9</c:f>
                <c:numCache>
                  <c:formatCode>General</c:formatCode>
                  <c:ptCount val="3"/>
                  <c:pt idx="0">
                    <c:v>0.61652009528427931</c:v>
                  </c:pt>
                  <c:pt idx="1">
                    <c:v>4.0426589373850054E-2</c:v>
                  </c:pt>
                  <c:pt idx="2">
                    <c:v>5.0073248703409366E-2</c:v>
                  </c:pt>
                </c:numCache>
              </c:numRef>
            </c:plus>
            <c:minus>
              <c:numRef>
                <c:f>'[Copy of RO + E. coli CFU 6.25.18.xlsx]6_20_18'!$C$9:$E$9</c:f>
                <c:numCache>
                  <c:formatCode>General</c:formatCode>
                  <c:ptCount val="3"/>
                  <c:pt idx="0">
                    <c:v>0.61652009528427931</c:v>
                  </c:pt>
                  <c:pt idx="1">
                    <c:v>4.0426589373850054E-2</c:v>
                  </c:pt>
                  <c:pt idx="2">
                    <c:v>5.0073248703409366E-2</c:v>
                  </c:pt>
                </c:numCache>
              </c:numRef>
            </c:minus>
            <c:spPr>
              <a:noFill/>
              <a:ln w="9525" cap="flat" cmpd="sng" algn="ctr">
                <a:solidFill>
                  <a:schemeClr val="tx1">
                    <a:lumMod val="65000"/>
                    <a:lumOff val="35000"/>
                  </a:schemeClr>
                </a:solidFill>
                <a:round/>
              </a:ln>
              <a:effectLst/>
            </c:spPr>
          </c:errBars>
          <c:cat>
            <c:strRef>
              <c:f>'[Copy of RO + E. coli CFU 6.25.18.xlsx]6_20_18'!$C$2:$E$2</c:f>
              <c:strCache>
                <c:ptCount val="3"/>
                <c:pt idx="0">
                  <c:v>Control</c:v>
                </c:pt>
                <c:pt idx="1">
                  <c:v>Ag </c:v>
                </c:pt>
                <c:pt idx="2">
                  <c:v>Ag2S (10^1)</c:v>
                </c:pt>
              </c:strCache>
            </c:strRef>
          </c:cat>
          <c:val>
            <c:numRef>
              <c:f>'[Copy of RO + E. coli CFU 6.25.18.xlsx]6_20_18'!$C$8:$E$8</c:f>
              <c:numCache>
                <c:formatCode>General</c:formatCode>
                <c:ptCount val="3"/>
                <c:pt idx="0">
                  <c:v>1</c:v>
                </c:pt>
                <c:pt idx="1">
                  <c:v>0.40102639296187681</c:v>
                </c:pt>
                <c:pt idx="2">
                  <c:v>0.59310850439882701</c:v>
                </c:pt>
              </c:numCache>
            </c:numRef>
          </c:val>
          <c:extLst>
            <c:ext xmlns:c16="http://schemas.microsoft.com/office/drawing/2014/chart" uri="{C3380CC4-5D6E-409C-BE32-E72D297353CC}">
              <c16:uniqueId val="{00000000-ED97-45D4-BDFD-B83AFDA32240}"/>
            </c:ext>
          </c:extLst>
        </c:ser>
        <c:ser>
          <c:idx val="2"/>
          <c:order val="1"/>
          <c:tx>
            <c:strRef>
              <c:f>'[Copy of RO + E. coli CFU 6.25.18.xlsx]6_20_18'!$B$11</c:f>
              <c:strCache>
                <c:ptCount val="1"/>
                <c:pt idx="0">
                  <c:v>1:100</c:v>
                </c:pt>
              </c:strCache>
            </c:strRef>
          </c:tx>
          <c:spPr>
            <a:solidFill>
              <a:schemeClr val="accent2"/>
            </a:solidFill>
            <a:ln>
              <a:noFill/>
            </a:ln>
            <a:effectLst/>
          </c:spPr>
          <c:invertIfNegative val="0"/>
          <c:errBars>
            <c:errBarType val="both"/>
            <c:errValType val="cust"/>
            <c:noEndCap val="0"/>
            <c:plus>
              <c:numRef>
                <c:f>'[Copy of RO + E. coli CFU 6.25.18.xlsx]6_20_18'!$C$17:$E$17</c:f>
                <c:numCache>
                  <c:formatCode>General</c:formatCode>
                  <c:ptCount val="3"/>
                  <c:pt idx="0">
                    <c:v>0.23570226039551587</c:v>
                  </c:pt>
                  <c:pt idx="1">
                    <c:v>0.28284271247461901</c:v>
                  </c:pt>
                  <c:pt idx="2">
                    <c:v>7.4432292756478682E-2</c:v>
                  </c:pt>
                </c:numCache>
              </c:numRef>
            </c:plus>
            <c:minus>
              <c:numRef>
                <c:f>'[Copy of RO + E. coli CFU 6.25.18.xlsx]6_20_18'!$C$17:$E$17</c:f>
                <c:numCache>
                  <c:formatCode>General</c:formatCode>
                  <c:ptCount val="3"/>
                  <c:pt idx="0">
                    <c:v>0.23570226039551587</c:v>
                  </c:pt>
                  <c:pt idx="1">
                    <c:v>0.28284271247461901</c:v>
                  </c:pt>
                  <c:pt idx="2">
                    <c:v>7.4432292756478682E-2</c:v>
                  </c:pt>
                </c:numCache>
              </c:numRef>
            </c:minus>
            <c:spPr>
              <a:noFill/>
              <a:ln w="9525" cap="flat" cmpd="sng" algn="ctr">
                <a:solidFill>
                  <a:schemeClr val="tx1">
                    <a:lumMod val="65000"/>
                    <a:lumOff val="35000"/>
                  </a:schemeClr>
                </a:solidFill>
                <a:round/>
              </a:ln>
              <a:effectLst/>
            </c:spPr>
          </c:errBars>
          <c:cat>
            <c:strRef>
              <c:f>'[Copy of RO + E. coli CFU 6.25.18.xlsx]6_20_18'!$C$2:$E$2</c:f>
              <c:strCache>
                <c:ptCount val="3"/>
                <c:pt idx="0">
                  <c:v>Control</c:v>
                </c:pt>
                <c:pt idx="1">
                  <c:v>Ag </c:v>
                </c:pt>
                <c:pt idx="2">
                  <c:v>Ag2S (10^1)</c:v>
                </c:pt>
              </c:strCache>
            </c:strRef>
          </c:cat>
          <c:val>
            <c:numRef>
              <c:f>'[Copy of RO + E. coli CFU 6.25.18.xlsx]6_20_18'!$C$16:$E$16</c:f>
              <c:numCache>
                <c:formatCode>General</c:formatCode>
                <c:ptCount val="3"/>
                <c:pt idx="0">
                  <c:v>1</c:v>
                </c:pt>
                <c:pt idx="1">
                  <c:v>0.52083333333333337</c:v>
                </c:pt>
                <c:pt idx="2">
                  <c:v>1.1875</c:v>
                </c:pt>
              </c:numCache>
            </c:numRef>
          </c:val>
          <c:extLst>
            <c:ext xmlns:c16="http://schemas.microsoft.com/office/drawing/2014/chart" uri="{C3380CC4-5D6E-409C-BE32-E72D297353CC}">
              <c16:uniqueId val="{00000002-ED97-45D4-BDFD-B83AFDA32240}"/>
            </c:ext>
          </c:extLst>
        </c:ser>
        <c:dLbls>
          <c:showLegendKey val="0"/>
          <c:showVal val="0"/>
          <c:showCatName val="0"/>
          <c:showSerName val="0"/>
          <c:showPercent val="0"/>
          <c:showBubbleSize val="0"/>
        </c:dLbls>
        <c:gapWidth val="219"/>
        <c:overlap val="-27"/>
        <c:axId val="459795824"/>
        <c:axId val="459793472"/>
      </c:barChart>
      <c:catAx>
        <c:axId val="45979582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59793472"/>
        <c:crosses val="autoZero"/>
        <c:auto val="1"/>
        <c:lblAlgn val="ctr"/>
        <c:lblOffset val="100"/>
        <c:noMultiLvlLbl val="0"/>
      </c:catAx>
      <c:valAx>
        <c:axId val="459793472"/>
        <c:scaling>
          <c:orientation val="minMax"/>
        </c:scaling>
        <c:delete val="0"/>
        <c:axPos val="l"/>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59795824"/>
        <c:crosses val="autoZero"/>
        <c:crossBetween val="between"/>
      </c:valAx>
      <c:spPr>
        <a:noFill/>
        <a:ln>
          <a:solidFill>
            <a:sysClr val="windowText" lastClr="000000"/>
          </a:solid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'06_21_18'!$A$1</c:f>
              <c:strCache>
                <c:ptCount val="1"/>
                <c:pt idx="0">
                  <c:v>1:10</c:v>
                </c:pt>
              </c:strCache>
            </c:strRef>
          </c:tx>
          <c:spPr>
            <a:solidFill>
              <a:schemeClr val="accent1"/>
            </a:solidFill>
            <a:ln>
              <a:noFill/>
            </a:ln>
            <a:effectLst/>
          </c:spPr>
          <c:invertIfNegative val="0"/>
          <c:errBars>
            <c:errBarType val="both"/>
            <c:errValType val="cust"/>
            <c:noEndCap val="0"/>
            <c:plus>
              <c:numRef>
                <c:f>'06_21_18'!$B$10:$E$10</c:f>
                <c:numCache>
                  <c:formatCode>General</c:formatCode>
                  <c:ptCount val="4"/>
                  <c:pt idx="0">
                    <c:v>0.20963437673593538</c:v>
                  </c:pt>
                  <c:pt idx="1">
                    <c:v>0.43893114546442885</c:v>
                  </c:pt>
                  <c:pt idx="2">
                    <c:v>0.16440762117692076</c:v>
                  </c:pt>
                  <c:pt idx="3">
                    <c:v>4.3514263457633699E-2</c:v>
                  </c:pt>
                </c:numCache>
              </c:numRef>
            </c:plus>
            <c:minus>
              <c:numRef>
                <c:f>'06_21_18'!$B$10:$E$10</c:f>
                <c:numCache>
                  <c:formatCode>General</c:formatCode>
                  <c:ptCount val="4"/>
                  <c:pt idx="0">
                    <c:v>0.20963437673593538</c:v>
                  </c:pt>
                  <c:pt idx="1">
                    <c:v>0.43893114546442885</c:v>
                  </c:pt>
                  <c:pt idx="2">
                    <c:v>0.16440762117692076</c:v>
                  </c:pt>
                  <c:pt idx="3">
                    <c:v>4.3514263457633699E-2</c:v>
                  </c:pt>
                </c:numCache>
              </c:numRef>
            </c:minus>
            <c:spPr>
              <a:noFill/>
              <a:ln w="9525" cap="flat" cmpd="sng" algn="ctr">
                <a:solidFill>
                  <a:schemeClr val="tx1">
                    <a:lumMod val="65000"/>
                    <a:lumOff val="35000"/>
                  </a:schemeClr>
                </a:solidFill>
                <a:round/>
              </a:ln>
              <a:effectLst/>
            </c:spPr>
          </c:errBars>
          <c:cat>
            <c:strRef>
              <c:f>('06_21_18'!$B$1,'06_21_18'!$C$1,'06_21_18'!$D$1,'06_21_18'!$E$1)</c:f>
              <c:strCache>
                <c:ptCount val="4"/>
                <c:pt idx="0">
                  <c:v>Control</c:v>
                </c:pt>
                <c:pt idx="1">
                  <c:v>Ag </c:v>
                </c:pt>
                <c:pt idx="2">
                  <c:v>Ag2S (10-1)</c:v>
                </c:pt>
                <c:pt idx="3">
                  <c:v>Ag2S (10-5)</c:v>
                </c:pt>
              </c:strCache>
            </c:strRef>
          </c:cat>
          <c:val>
            <c:numRef>
              <c:f>('06_21_18'!$B$9,'06_21_18'!$C$9,'06_21_18'!$D$9,'06_21_18'!$E$9)</c:f>
              <c:numCache>
                <c:formatCode>General</c:formatCode>
                <c:ptCount val="4"/>
                <c:pt idx="0">
                  <c:v>1</c:v>
                </c:pt>
                <c:pt idx="1">
                  <c:v>0.59693318729463307</c:v>
                </c:pt>
                <c:pt idx="2">
                  <c:v>0.92552026286966049</c:v>
                </c:pt>
                <c:pt idx="3">
                  <c:v>0.17798466593647316</c:v>
                </c:pt>
              </c:numCache>
            </c:numRef>
          </c:val>
          <c:extLst>
            <c:ext xmlns:c16="http://schemas.microsoft.com/office/drawing/2014/chart" uri="{C3380CC4-5D6E-409C-BE32-E72D297353CC}">
              <c16:uniqueId val="{00000000-8012-4593-8D52-632CD582233D}"/>
            </c:ext>
          </c:extLst>
        </c:ser>
        <c:ser>
          <c:idx val="1"/>
          <c:order val="1"/>
          <c:tx>
            <c:strRef>
              <c:f>'06_21_18'!$A$13</c:f>
              <c:strCache>
                <c:ptCount val="1"/>
                <c:pt idx="0">
                  <c:v>1:100</c:v>
                </c:pt>
              </c:strCache>
            </c:strRef>
          </c:tx>
          <c:spPr>
            <a:solidFill>
              <a:schemeClr val="accent2"/>
            </a:solidFill>
            <a:ln>
              <a:noFill/>
            </a:ln>
            <a:effectLst/>
          </c:spPr>
          <c:invertIfNegative val="0"/>
          <c:errBars>
            <c:errBarType val="both"/>
            <c:errValType val="cust"/>
            <c:noEndCap val="0"/>
            <c:plus>
              <c:numRef>
                <c:f>'06_21_18'!$B$21:$E$21</c:f>
                <c:numCache>
                  <c:formatCode>General</c:formatCode>
                  <c:ptCount val="4"/>
                  <c:pt idx="0">
                    <c:v>0.30410934609937823</c:v>
                  </c:pt>
                  <c:pt idx="1">
                    <c:v>0</c:v>
                  </c:pt>
                  <c:pt idx="2">
                    <c:v>5.8118365576976506E-2</c:v>
                  </c:pt>
                  <c:pt idx="3">
                    <c:v>0.47140452079103173</c:v>
                  </c:pt>
                </c:numCache>
              </c:numRef>
            </c:plus>
            <c:minus>
              <c:numRef>
                <c:f>'06_21_18'!$B$21:$E$21</c:f>
                <c:numCache>
                  <c:formatCode>General</c:formatCode>
                  <c:ptCount val="4"/>
                  <c:pt idx="0">
                    <c:v>0.30410934609937823</c:v>
                  </c:pt>
                  <c:pt idx="1">
                    <c:v>0</c:v>
                  </c:pt>
                  <c:pt idx="2">
                    <c:v>5.8118365576976506E-2</c:v>
                  </c:pt>
                  <c:pt idx="3">
                    <c:v>0.47140452079103173</c:v>
                  </c:pt>
                </c:numCache>
              </c:numRef>
            </c:minus>
            <c:spPr>
              <a:noFill/>
              <a:ln w="9525" cap="flat" cmpd="sng" algn="ctr">
                <a:solidFill>
                  <a:schemeClr val="tx1">
                    <a:lumMod val="65000"/>
                    <a:lumOff val="35000"/>
                  </a:schemeClr>
                </a:solidFill>
                <a:round/>
              </a:ln>
              <a:effectLst/>
            </c:spPr>
          </c:errBars>
          <c:cat>
            <c:strRef>
              <c:f>('06_21_18'!$B$1,'06_21_18'!$C$1,'06_21_18'!$D$1,'06_21_18'!$E$1)</c:f>
              <c:strCache>
                <c:ptCount val="4"/>
                <c:pt idx="0">
                  <c:v>Control</c:v>
                </c:pt>
                <c:pt idx="1">
                  <c:v>Ag </c:v>
                </c:pt>
                <c:pt idx="2">
                  <c:v>Ag2S (10-1)</c:v>
                </c:pt>
                <c:pt idx="3">
                  <c:v>Ag2S (10-5)</c:v>
                </c:pt>
              </c:strCache>
            </c:strRef>
          </c:cat>
          <c:val>
            <c:numRef>
              <c:f>('06_21_18'!$B$20,'06_21_18'!$C$20,'06_21_18'!$D$20,'06_21_18'!$E$20)</c:f>
              <c:numCache>
                <c:formatCode>General</c:formatCode>
                <c:ptCount val="4"/>
                <c:pt idx="0">
                  <c:v>1</c:v>
                </c:pt>
                <c:pt idx="1">
                  <c:v>0.64367816091954022</c:v>
                </c:pt>
                <c:pt idx="2">
                  <c:v>0.83908045977011492</c:v>
                </c:pt>
                <c:pt idx="3">
                  <c:v>0.13793103448275862</c:v>
                </c:pt>
              </c:numCache>
            </c:numRef>
          </c:val>
          <c:extLst>
            <c:ext xmlns:c16="http://schemas.microsoft.com/office/drawing/2014/chart" uri="{C3380CC4-5D6E-409C-BE32-E72D297353CC}">
              <c16:uniqueId val="{00000001-8012-4593-8D52-632CD582233D}"/>
            </c:ext>
          </c:extLst>
        </c:ser>
        <c:dLbls>
          <c:showLegendKey val="0"/>
          <c:showVal val="0"/>
          <c:showCatName val="0"/>
          <c:showSerName val="0"/>
          <c:showPercent val="0"/>
          <c:showBubbleSize val="0"/>
        </c:dLbls>
        <c:gapWidth val="219"/>
        <c:overlap val="-27"/>
        <c:axId val="454097160"/>
        <c:axId val="454094024"/>
      </c:barChart>
      <c:catAx>
        <c:axId val="454097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54094024"/>
        <c:crosses val="autoZero"/>
        <c:auto val="1"/>
        <c:lblAlgn val="ctr"/>
        <c:lblOffset val="100"/>
        <c:noMultiLvlLbl val="0"/>
      </c:catAx>
      <c:valAx>
        <c:axId val="454094024"/>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dirty="0"/>
                  <a:t>CFU</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54097160"/>
        <c:crosses val="autoZero"/>
        <c:crossBetween val="between"/>
      </c:valAx>
      <c:spPr>
        <a:noFill/>
        <a:ln>
          <a:solidFill>
            <a:sysClr val="windowText" lastClr="000000"/>
          </a:solid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 1:10 Normalized</a:t>
            </a:r>
            <a:r>
              <a:rPr lang="en-US" baseline="0" dirty="0"/>
              <a:t>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errBars>
            <c:errBarType val="both"/>
            <c:errValType val="cust"/>
            <c:noEndCap val="0"/>
            <c:plus>
              <c:numRef>
                <c:f>ALL!$B$45:$F$45</c:f>
                <c:numCache>
                  <c:formatCode>General</c:formatCode>
                  <c:ptCount val="5"/>
                  <c:pt idx="0">
                    <c:v>0.43833610313172522</c:v>
                  </c:pt>
                  <c:pt idx="1">
                    <c:v>0.35177465423586152</c:v>
                  </c:pt>
                  <c:pt idx="2">
                    <c:v>0.40932440417144622</c:v>
                  </c:pt>
                  <c:pt idx="3">
                    <c:v>0.86514734688507189</c:v>
                  </c:pt>
                  <c:pt idx="4">
                    <c:v>0.60991817568003737</c:v>
                  </c:pt>
                </c:numCache>
              </c:numRef>
            </c:plus>
            <c:minus>
              <c:numRef>
                <c:f>ALL!$B$45:$F$45</c:f>
                <c:numCache>
                  <c:formatCode>General</c:formatCode>
                  <c:ptCount val="5"/>
                  <c:pt idx="0">
                    <c:v>0.43833610313172522</c:v>
                  </c:pt>
                  <c:pt idx="1">
                    <c:v>0.35177465423586152</c:v>
                  </c:pt>
                  <c:pt idx="2">
                    <c:v>0.40932440417144622</c:v>
                  </c:pt>
                  <c:pt idx="3">
                    <c:v>0.86514734688507189</c:v>
                  </c:pt>
                  <c:pt idx="4">
                    <c:v>0.60991817568003737</c:v>
                  </c:pt>
                </c:numCache>
              </c:numRef>
            </c:minus>
            <c:spPr>
              <a:noFill/>
              <a:ln w="9525" cap="flat" cmpd="sng" algn="ctr">
                <a:solidFill>
                  <a:schemeClr val="tx1">
                    <a:lumMod val="65000"/>
                    <a:lumOff val="35000"/>
                  </a:schemeClr>
                </a:solidFill>
                <a:round/>
              </a:ln>
              <a:effectLst/>
            </c:spPr>
          </c:errBars>
          <c:cat>
            <c:strRef>
              <c:f>(ALL!$B$1,ALL!$C$1,ALL!$D$1,ALL!$E$1,ALL!$F$1)</c:f>
              <c:strCache>
                <c:ptCount val="5"/>
                <c:pt idx="0">
                  <c:v>Control</c:v>
                </c:pt>
                <c:pt idx="1">
                  <c:v>Ag </c:v>
                </c:pt>
                <c:pt idx="2">
                  <c:v>Ag2S (10-1)</c:v>
                </c:pt>
                <c:pt idx="3">
                  <c:v>Ag2S (10-3)</c:v>
                </c:pt>
                <c:pt idx="4">
                  <c:v>Ag2S (10-5)</c:v>
                </c:pt>
              </c:strCache>
            </c:strRef>
          </c:cat>
          <c:val>
            <c:numRef>
              <c:f>(ALL!$B$44,ALL!$C$44,ALL!$D$44,ALL!$E$44,ALL!$F$44)</c:f>
              <c:numCache>
                <c:formatCode>General</c:formatCode>
                <c:ptCount val="5"/>
                <c:pt idx="0">
                  <c:v>1</c:v>
                </c:pt>
                <c:pt idx="1">
                  <c:v>0.6209159000546759</c:v>
                </c:pt>
                <c:pt idx="2">
                  <c:v>0.79137050583120561</c:v>
                </c:pt>
                <c:pt idx="3">
                  <c:v>0.45697329376854601</c:v>
                </c:pt>
                <c:pt idx="4">
                  <c:v>0.80801589492328585</c:v>
                </c:pt>
              </c:numCache>
            </c:numRef>
          </c:val>
          <c:extLst>
            <c:ext xmlns:c16="http://schemas.microsoft.com/office/drawing/2014/chart" uri="{C3380CC4-5D6E-409C-BE32-E72D297353CC}">
              <c16:uniqueId val="{00000000-1186-4F64-97EC-1DAC614B1702}"/>
            </c:ext>
          </c:extLst>
        </c:ser>
        <c:dLbls>
          <c:showLegendKey val="0"/>
          <c:showVal val="0"/>
          <c:showCatName val="0"/>
          <c:showSerName val="0"/>
          <c:showPercent val="0"/>
          <c:showBubbleSize val="0"/>
        </c:dLbls>
        <c:gapWidth val="219"/>
        <c:overlap val="-27"/>
        <c:axId val="374565032"/>
        <c:axId val="374566016"/>
      </c:barChart>
      <c:catAx>
        <c:axId val="374565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4566016"/>
        <c:crosses val="autoZero"/>
        <c:auto val="1"/>
        <c:lblAlgn val="ctr"/>
        <c:lblOffset val="100"/>
        <c:noMultiLvlLbl val="0"/>
      </c:catAx>
      <c:valAx>
        <c:axId val="374566016"/>
        <c:scaling>
          <c:orientation val="minMax"/>
        </c:scaling>
        <c:delete val="0"/>
        <c:axPos val="l"/>
        <c:numFmt formatCode="General"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4565032"/>
        <c:crosses val="autoZero"/>
        <c:crossBetween val="between"/>
      </c:valAx>
      <c:spPr>
        <a:noFill/>
        <a:ln>
          <a:solidFill>
            <a:sysClr val="windowText" lastClr="000000"/>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1:100 Normalized </a:t>
            </a:r>
            <a:r>
              <a:rPr lang="en-US" baseline="0"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3317147856517934E-2"/>
          <c:y val="0.16245370370370371"/>
          <c:w val="0.88890507436570432"/>
          <c:h val="0.77736111111111106"/>
        </c:manualLayout>
      </c:layout>
      <c:barChart>
        <c:barDir val="col"/>
        <c:grouping val="clustered"/>
        <c:varyColors val="0"/>
        <c:ser>
          <c:idx val="0"/>
          <c:order val="0"/>
          <c:spPr>
            <a:solidFill>
              <a:schemeClr val="accent2"/>
            </a:solidFill>
            <a:ln>
              <a:noFill/>
            </a:ln>
            <a:effectLst/>
          </c:spPr>
          <c:invertIfNegative val="0"/>
          <c:errBars>
            <c:errBarType val="both"/>
            <c:errValType val="cust"/>
            <c:noEndCap val="0"/>
            <c:plus>
              <c:numRef>
                <c:f>ALL!$B$78:$F$78</c:f>
                <c:numCache>
                  <c:formatCode>General</c:formatCode>
                  <c:ptCount val="5"/>
                  <c:pt idx="0">
                    <c:v>0.41783678399683177</c:v>
                  </c:pt>
                  <c:pt idx="1">
                    <c:v>0.43743211238257235</c:v>
                  </c:pt>
                  <c:pt idx="2">
                    <c:v>0.52426639538819697</c:v>
                  </c:pt>
                  <c:pt idx="3">
                    <c:v>0.69173694422085041</c:v>
                  </c:pt>
                  <c:pt idx="4">
                    <c:v>0.74338843491940287</c:v>
                  </c:pt>
                </c:numCache>
              </c:numRef>
            </c:plus>
            <c:minus>
              <c:numRef>
                <c:f>ALL!$B$78:$F$78</c:f>
                <c:numCache>
                  <c:formatCode>General</c:formatCode>
                  <c:ptCount val="5"/>
                  <c:pt idx="0">
                    <c:v>0.41783678399683177</c:v>
                  </c:pt>
                  <c:pt idx="1">
                    <c:v>0.43743211238257235</c:v>
                  </c:pt>
                  <c:pt idx="2">
                    <c:v>0.52426639538819697</c:v>
                  </c:pt>
                  <c:pt idx="3">
                    <c:v>0.69173694422085041</c:v>
                  </c:pt>
                  <c:pt idx="4">
                    <c:v>0.74338843491940287</c:v>
                  </c:pt>
                </c:numCache>
              </c:numRef>
            </c:minus>
            <c:spPr>
              <a:noFill/>
              <a:ln w="9525" cap="flat" cmpd="sng" algn="ctr">
                <a:solidFill>
                  <a:schemeClr val="tx1">
                    <a:lumMod val="65000"/>
                    <a:lumOff val="35000"/>
                  </a:schemeClr>
                </a:solidFill>
                <a:round/>
              </a:ln>
              <a:effectLst/>
            </c:spPr>
          </c:errBars>
          <c:cat>
            <c:strRef>
              <c:f>(ALL!$B$47,ALL!$C$47,ALL!$D$47,ALL!$E$47,ALL!$F$47)</c:f>
              <c:strCache>
                <c:ptCount val="5"/>
                <c:pt idx="0">
                  <c:v>Control</c:v>
                </c:pt>
                <c:pt idx="1">
                  <c:v>Ag </c:v>
                </c:pt>
                <c:pt idx="2">
                  <c:v>Ag2S (10-1)</c:v>
                </c:pt>
                <c:pt idx="3">
                  <c:v>Ag2S (10-3)</c:v>
                </c:pt>
                <c:pt idx="4">
                  <c:v>Ag2S (10-5)</c:v>
                </c:pt>
              </c:strCache>
            </c:strRef>
          </c:cat>
          <c:val>
            <c:numRef>
              <c:f>(ALL!$B$77,ALL!$C$77,ALL!$D$77,ALL!$E$77,ALL!$F$77)</c:f>
              <c:numCache>
                <c:formatCode>General</c:formatCode>
                <c:ptCount val="5"/>
                <c:pt idx="0">
                  <c:v>1</c:v>
                </c:pt>
                <c:pt idx="1">
                  <c:v>0.6087546657617916</c:v>
                </c:pt>
                <c:pt idx="2">
                  <c:v>0.8350653206650831</c:v>
                </c:pt>
                <c:pt idx="3">
                  <c:v>0.28503562945368172</c:v>
                </c:pt>
                <c:pt idx="4">
                  <c:v>0.73941595640631541</c:v>
                </c:pt>
              </c:numCache>
            </c:numRef>
          </c:val>
          <c:extLst>
            <c:ext xmlns:c16="http://schemas.microsoft.com/office/drawing/2014/chart" uri="{C3380CC4-5D6E-409C-BE32-E72D297353CC}">
              <c16:uniqueId val="{00000000-820F-4279-AD55-D74CCCC55D09}"/>
            </c:ext>
          </c:extLst>
        </c:ser>
        <c:dLbls>
          <c:showLegendKey val="0"/>
          <c:showVal val="0"/>
          <c:showCatName val="0"/>
          <c:showSerName val="0"/>
          <c:showPercent val="0"/>
          <c:showBubbleSize val="0"/>
        </c:dLbls>
        <c:gapWidth val="219"/>
        <c:overlap val="-27"/>
        <c:axId val="381644024"/>
        <c:axId val="381648944"/>
      </c:barChart>
      <c:catAx>
        <c:axId val="381644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1648944"/>
        <c:crosses val="autoZero"/>
        <c:auto val="1"/>
        <c:lblAlgn val="ctr"/>
        <c:lblOffset val="100"/>
        <c:noMultiLvlLbl val="0"/>
      </c:catAx>
      <c:valAx>
        <c:axId val="381648944"/>
        <c:scaling>
          <c:orientation val="minMax"/>
        </c:scaling>
        <c:delete val="0"/>
        <c:axPos val="l"/>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1644024"/>
        <c:crosses val="autoZero"/>
        <c:crossBetween val="between"/>
      </c:valAx>
      <c:spPr>
        <a:noFill/>
        <a:ln>
          <a:solidFill>
            <a:sysClr val="windowText" lastClr="000000"/>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3FC72C-7F3B-490E-88A0-0BFC74688A3F}" type="datetimeFigureOut">
              <a:rPr lang="en-US" smtClean="0"/>
              <a:t>7/16/2018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FE4F06-4698-49C1-B7B9-E82417EA9D1D}" type="slidenum">
              <a:rPr lang="en-US" smtClean="0"/>
              <a:t>‹#›</a:t>
            </a:fld>
            <a:endParaRPr lang="en-US" dirty="0"/>
          </a:p>
        </p:txBody>
      </p:sp>
    </p:spTree>
    <p:extLst>
      <p:ext uri="{BB962C8B-B14F-4D97-AF65-F5344CB8AC3E}">
        <p14:creationId xmlns:p14="http://schemas.microsoft.com/office/powerpoint/2010/main" val="939145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Digital_object_identifier"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doi.org/10.1016/j.watres.2016.09.02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Warsinger, David M.; Tow, Emily W.; Nayar, Kishor G.; Maswadeh, Laith A.; Lienhard V, John H. (2016). "Energy efficiency of batch and semi-batch (CCRO) reverse osmosis desalination". </a:t>
            </a:r>
            <a:r>
              <a:rPr lang="en-US" sz="1200" b="0" i="1" kern="1200" dirty="0">
                <a:solidFill>
                  <a:schemeClr val="tx1"/>
                </a:solidFill>
                <a:effectLst/>
                <a:latin typeface="+mn-lt"/>
                <a:ea typeface="+mn-ea"/>
                <a:cs typeface="+mn-cs"/>
              </a:rPr>
              <a:t>Water Research</a:t>
            </a:r>
            <a:r>
              <a:rPr lang="en-US" sz="1200" b="0" i="0" kern="1200" dirty="0">
                <a:solidFill>
                  <a:schemeClr val="tx1"/>
                </a:solidFill>
                <a:effectLst/>
                <a:latin typeface="+mn-lt"/>
                <a:ea typeface="+mn-ea"/>
                <a:cs typeface="+mn-cs"/>
              </a:rPr>
              <a:t>. pp. 272–282. </a:t>
            </a:r>
            <a:r>
              <a:rPr lang="en-US" sz="1200" b="0" i="0" u="none" strike="noStrike" kern="1200" dirty="0">
                <a:solidFill>
                  <a:schemeClr val="tx1"/>
                </a:solidFill>
                <a:effectLst/>
                <a:latin typeface="+mn-lt"/>
                <a:ea typeface="+mn-ea"/>
                <a:cs typeface="+mn-cs"/>
                <a:hlinkClick r:id="rId3" tooltip="Digital object identifier"/>
              </a:rPr>
              <a:t>doi</a:t>
            </a:r>
            <a:r>
              <a:rPr lang="en-US" sz="1200" b="0" i="0"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hlinkClick r:id="rId4"/>
              </a:rPr>
              <a:t>10.1016/j.watres.2016.09.029</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AFFE4F06-4698-49C1-B7B9-E82417EA9D1D}" type="slidenum">
              <a:rPr lang="en-US" smtClean="0"/>
              <a:t>2</a:t>
            </a:fld>
            <a:endParaRPr lang="en-US" dirty="0"/>
          </a:p>
        </p:txBody>
      </p:sp>
    </p:spTree>
    <p:extLst>
      <p:ext uri="{BB962C8B-B14F-4D97-AF65-F5344CB8AC3E}">
        <p14:creationId xmlns:p14="http://schemas.microsoft.com/office/powerpoint/2010/main" val="2376869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Ridgway H.F., Safarik J. (1991) Biofouling of Reverse Osmosis Membranes. In: Flemming HC., Geesey G.G. (eds) Biofouling and Biocorrosion in Industrial Water Systems. Springer, Berlin, Heidelberg</a:t>
            </a:r>
          </a:p>
          <a:p>
            <a:r>
              <a:rPr lang="en-US" sz="1200" b="0" i="0" kern="1200" dirty="0">
                <a:solidFill>
                  <a:schemeClr val="tx1"/>
                </a:solidFill>
                <a:effectLst/>
                <a:latin typeface="+mn-lt"/>
                <a:ea typeface="+mn-ea"/>
                <a:cs typeface="+mn-cs"/>
              </a:rPr>
              <a:t>Ben-Sasson, Moshe et al. “In situ formation of silver nanoparticles on thin-film composite reverse osmosis membranes for biofouling mitigation.” </a:t>
            </a:r>
            <a:r>
              <a:rPr lang="en-US" sz="1200" b="0" i="1" kern="1200" dirty="0">
                <a:solidFill>
                  <a:schemeClr val="tx1"/>
                </a:solidFill>
                <a:effectLst/>
                <a:latin typeface="+mn-lt"/>
                <a:ea typeface="+mn-ea"/>
                <a:cs typeface="+mn-cs"/>
              </a:rPr>
              <a:t>Water research</a:t>
            </a:r>
            <a:r>
              <a:rPr lang="en-US" sz="1200" b="0" i="0" kern="1200" dirty="0">
                <a:solidFill>
                  <a:schemeClr val="tx1"/>
                </a:solidFill>
                <a:effectLst/>
                <a:latin typeface="+mn-lt"/>
                <a:ea typeface="+mn-ea"/>
                <a:cs typeface="+mn-cs"/>
              </a:rPr>
              <a:t> 62 (2014): 260-70.</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FFE4F06-4698-49C1-B7B9-E82417EA9D1D}" type="slidenum">
              <a:rPr lang="en-US" smtClean="0"/>
              <a:t>4</a:t>
            </a:fld>
            <a:endParaRPr lang="en-US" dirty="0"/>
          </a:p>
        </p:txBody>
      </p:sp>
    </p:spTree>
    <p:extLst>
      <p:ext uri="{BB962C8B-B14F-4D97-AF65-F5344CB8AC3E}">
        <p14:creationId xmlns:p14="http://schemas.microsoft.com/office/powerpoint/2010/main" val="334371144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6AA5B4-03EE-41AA-B618-AABE0B5B9FE3}" type="datetimeFigureOut">
              <a:rPr lang="en-US" smtClean="0"/>
              <a:t>7/16/2018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08B725C8-7C72-4461-9298-3A4966B5A1B8}" type="slidenum">
              <a:rPr lang="en-US" smtClean="0"/>
              <a:t>‹#›</a:t>
            </a:fld>
            <a:endParaRPr lang="en-US" dirty="0"/>
          </a:p>
        </p:txBody>
      </p:sp>
    </p:spTree>
    <p:extLst>
      <p:ext uri="{BB962C8B-B14F-4D97-AF65-F5344CB8AC3E}">
        <p14:creationId xmlns:p14="http://schemas.microsoft.com/office/powerpoint/2010/main" val="3788825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6AA5B4-03EE-41AA-B618-AABE0B5B9FE3}" type="datetimeFigureOut">
              <a:rPr lang="en-US" smtClean="0"/>
              <a:t>7/16/2018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725C8-7C72-4461-9298-3A4966B5A1B8}" type="slidenum">
              <a:rPr lang="en-US" smtClean="0"/>
              <a:t>‹#›</a:t>
            </a:fld>
            <a:endParaRPr lang="en-US" dirty="0"/>
          </a:p>
        </p:txBody>
      </p:sp>
    </p:spTree>
    <p:extLst>
      <p:ext uri="{BB962C8B-B14F-4D97-AF65-F5344CB8AC3E}">
        <p14:creationId xmlns:p14="http://schemas.microsoft.com/office/powerpoint/2010/main" val="1502983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6AA5B4-03EE-41AA-B618-AABE0B5B9FE3}" type="datetimeFigureOut">
              <a:rPr lang="en-US" smtClean="0"/>
              <a:t>7/16/2018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725C8-7C72-4461-9298-3A4966B5A1B8}" type="slidenum">
              <a:rPr lang="en-US" smtClean="0"/>
              <a:t>‹#›</a:t>
            </a:fld>
            <a:endParaRPr lang="en-US" dirty="0"/>
          </a:p>
        </p:txBody>
      </p:sp>
    </p:spTree>
    <p:extLst>
      <p:ext uri="{BB962C8B-B14F-4D97-AF65-F5344CB8AC3E}">
        <p14:creationId xmlns:p14="http://schemas.microsoft.com/office/powerpoint/2010/main" val="1332069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6AA5B4-03EE-41AA-B618-AABE0B5B9FE3}" type="datetimeFigureOut">
              <a:rPr lang="en-US" smtClean="0"/>
              <a:t>7/16/2018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725C8-7C72-4461-9298-3A4966B5A1B8}" type="slidenum">
              <a:rPr lang="en-US" smtClean="0"/>
              <a:t>‹#›</a:t>
            </a:fld>
            <a:endParaRPr lang="en-US" dirty="0"/>
          </a:p>
        </p:txBody>
      </p:sp>
    </p:spTree>
    <p:extLst>
      <p:ext uri="{BB962C8B-B14F-4D97-AF65-F5344CB8AC3E}">
        <p14:creationId xmlns:p14="http://schemas.microsoft.com/office/powerpoint/2010/main" val="4166142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256AA5B4-03EE-41AA-B618-AABE0B5B9FE3}" type="datetimeFigureOut">
              <a:rPr lang="en-US" smtClean="0"/>
              <a:t>7/16/2018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08B725C8-7C72-4461-9298-3A4966B5A1B8}" type="slidenum">
              <a:rPr lang="en-US" smtClean="0"/>
              <a:t>‹#›</a:t>
            </a:fld>
            <a:endParaRPr lang="en-US" dirty="0"/>
          </a:p>
        </p:txBody>
      </p:sp>
    </p:spTree>
    <p:extLst>
      <p:ext uri="{BB962C8B-B14F-4D97-AF65-F5344CB8AC3E}">
        <p14:creationId xmlns:p14="http://schemas.microsoft.com/office/powerpoint/2010/main" val="957759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6AA5B4-03EE-41AA-B618-AABE0B5B9FE3}" type="datetimeFigureOut">
              <a:rPr lang="en-US" smtClean="0"/>
              <a:t>7/16/2018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B725C8-7C72-4461-9298-3A4966B5A1B8}" type="slidenum">
              <a:rPr lang="en-US" smtClean="0"/>
              <a:t>‹#›</a:t>
            </a:fld>
            <a:endParaRPr lang="en-US" dirty="0"/>
          </a:p>
        </p:txBody>
      </p:sp>
    </p:spTree>
    <p:extLst>
      <p:ext uri="{BB962C8B-B14F-4D97-AF65-F5344CB8AC3E}">
        <p14:creationId xmlns:p14="http://schemas.microsoft.com/office/powerpoint/2010/main" val="3361566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6AA5B4-03EE-41AA-B618-AABE0B5B9FE3}" type="datetimeFigureOut">
              <a:rPr lang="en-US" smtClean="0"/>
              <a:t>7/16/2018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B725C8-7C72-4461-9298-3A4966B5A1B8}" type="slidenum">
              <a:rPr lang="en-US" smtClean="0"/>
              <a:t>‹#›</a:t>
            </a:fld>
            <a:endParaRPr lang="en-US" dirty="0"/>
          </a:p>
        </p:txBody>
      </p:sp>
    </p:spTree>
    <p:extLst>
      <p:ext uri="{BB962C8B-B14F-4D97-AF65-F5344CB8AC3E}">
        <p14:creationId xmlns:p14="http://schemas.microsoft.com/office/powerpoint/2010/main" val="2645456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6AA5B4-03EE-41AA-B618-AABE0B5B9FE3}" type="datetimeFigureOut">
              <a:rPr lang="en-US" smtClean="0"/>
              <a:t>7/16/2018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B725C8-7C72-4461-9298-3A4966B5A1B8}" type="slidenum">
              <a:rPr lang="en-US" smtClean="0"/>
              <a:t>‹#›</a:t>
            </a:fld>
            <a:endParaRPr lang="en-US" dirty="0"/>
          </a:p>
        </p:txBody>
      </p:sp>
    </p:spTree>
    <p:extLst>
      <p:ext uri="{BB962C8B-B14F-4D97-AF65-F5344CB8AC3E}">
        <p14:creationId xmlns:p14="http://schemas.microsoft.com/office/powerpoint/2010/main" val="2723833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AA5B4-03EE-41AA-B618-AABE0B5B9FE3}" type="datetimeFigureOut">
              <a:rPr lang="en-US" smtClean="0"/>
              <a:t>7/16/2018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8B725C8-7C72-4461-9298-3A4966B5A1B8}" type="slidenum">
              <a:rPr lang="en-US" smtClean="0"/>
              <a:t>‹#›</a:t>
            </a:fld>
            <a:endParaRPr lang="en-US" dirty="0"/>
          </a:p>
        </p:txBody>
      </p:sp>
    </p:spTree>
    <p:extLst>
      <p:ext uri="{BB962C8B-B14F-4D97-AF65-F5344CB8AC3E}">
        <p14:creationId xmlns:p14="http://schemas.microsoft.com/office/powerpoint/2010/main" val="4129024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56AA5B4-03EE-41AA-B618-AABE0B5B9FE3}" type="datetimeFigureOut">
              <a:rPr lang="en-US" smtClean="0"/>
              <a:t>7/16/2018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8B725C8-7C72-4461-9298-3A4966B5A1B8}" type="slidenum">
              <a:rPr lang="en-US" smtClean="0"/>
              <a:t>‹#›</a:t>
            </a:fld>
            <a:endParaRPr lang="en-US" dirty="0"/>
          </a:p>
        </p:txBody>
      </p:sp>
    </p:spTree>
    <p:extLst>
      <p:ext uri="{BB962C8B-B14F-4D97-AF65-F5344CB8AC3E}">
        <p14:creationId xmlns:p14="http://schemas.microsoft.com/office/powerpoint/2010/main" val="3891394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56AA5B4-03EE-41AA-B618-AABE0B5B9FE3}" type="datetimeFigureOut">
              <a:rPr lang="en-US" smtClean="0"/>
              <a:t>7/16/2018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8B725C8-7C72-4461-9298-3A4966B5A1B8}" type="slidenum">
              <a:rPr lang="en-US" smtClean="0"/>
              <a:t>‹#›</a:t>
            </a:fld>
            <a:endParaRPr lang="en-US" dirty="0"/>
          </a:p>
        </p:txBody>
      </p:sp>
    </p:spTree>
    <p:extLst>
      <p:ext uri="{BB962C8B-B14F-4D97-AF65-F5344CB8AC3E}">
        <p14:creationId xmlns:p14="http://schemas.microsoft.com/office/powerpoint/2010/main" val="2055830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256AA5B4-03EE-41AA-B618-AABE0B5B9FE3}" type="datetimeFigureOut">
              <a:rPr lang="en-US" smtClean="0"/>
              <a:t>7/16/2018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08B725C8-7C72-4461-9298-3A4966B5A1B8}" type="slidenum">
              <a:rPr lang="en-US" smtClean="0"/>
              <a:t>‹#›</a:t>
            </a:fld>
            <a:endParaRPr lang="en-US" dirty="0"/>
          </a:p>
        </p:txBody>
      </p:sp>
    </p:spTree>
    <p:extLst>
      <p:ext uri="{BB962C8B-B14F-4D97-AF65-F5344CB8AC3E}">
        <p14:creationId xmlns:p14="http://schemas.microsoft.com/office/powerpoint/2010/main" val="13962028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6EFFF-C36D-44E0-A667-005C1B23DE68}"/>
              </a:ext>
            </a:extLst>
          </p:cNvPr>
          <p:cNvSpPr>
            <a:spLocks noGrp="1"/>
          </p:cNvSpPr>
          <p:nvPr>
            <p:ph type="ctrTitle"/>
          </p:nvPr>
        </p:nvSpPr>
        <p:spPr>
          <a:xfrm>
            <a:off x="1051560" y="1432223"/>
            <a:ext cx="9966960" cy="3035808"/>
          </a:xfrm>
        </p:spPr>
        <p:txBody>
          <a:bodyPr/>
          <a:lstStyle/>
          <a:p>
            <a:r>
              <a:rPr lang="en-US" sz="8000" dirty="0"/>
              <a:t>Sulfidation of Silver nanoparticles (ag np’s) on RO membrane </a:t>
            </a:r>
          </a:p>
        </p:txBody>
      </p:sp>
      <p:sp>
        <p:nvSpPr>
          <p:cNvPr id="3" name="Subtitle 2">
            <a:extLst>
              <a:ext uri="{FF2B5EF4-FFF2-40B4-BE49-F238E27FC236}">
                <a16:creationId xmlns:a16="http://schemas.microsoft.com/office/drawing/2014/main" id="{2337325C-5EFD-4298-8151-546B9C3191EA}"/>
              </a:ext>
            </a:extLst>
          </p:cNvPr>
          <p:cNvSpPr>
            <a:spLocks noGrp="1"/>
          </p:cNvSpPr>
          <p:nvPr>
            <p:ph type="subTitle" idx="1"/>
          </p:nvPr>
        </p:nvSpPr>
        <p:spPr>
          <a:xfrm>
            <a:off x="855244" y="4468031"/>
            <a:ext cx="9743154" cy="1985047"/>
          </a:xfrm>
        </p:spPr>
        <p:txBody>
          <a:bodyPr>
            <a:normAutofit/>
          </a:bodyPr>
          <a:lstStyle/>
          <a:p>
            <a:r>
              <a:rPr lang="en-US" sz="2000" dirty="0"/>
              <a:t>Dianne Carrillo </a:t>
            </a:r>
          </a:p>
          <a:p>
            <a:r>
              <a:rPr lang="en-US" sz="2000" dirty="0"/>
              <a:t>Host: </a:t>
            </a:r>
            <a:r>
              <a:rPr lang="en-US" sz="2000"/>
              <a:t>Dr. Francois </a:t>
            </a:r>
            <a:r>
              <a:rPr lang="en-US" sz="2000" dirty="0"/>
              <a:t>Perrault </a:t>
            </a:r>
          </a:p>
          <a:p>
            <a:r>
              <a:rPr lang="en-US" sz="2000" dirty="0"/>
              <a:t>Mentor: Ana Barrios </a:t>
            </a:r>
          </a:p>
          <a:p>
            <a:r>
              <a:rPr lang="en-US" sz="2000" dirty="0"/>
              <a:t>07/02/18</a:t>
            </a:r>
          </a:p>
        </p:txBody>
      </p:sp>
    </p:spTree>
    <p:extLst>
      <p:ext uri="{BB962C8B-B14F-4D97-AF65-F5344CB8AC3E}">
        <p14:creationId xmlns:p14="http://schemas.microsoft.com/office/powerpoint/2010/main" val="3045269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C27A6-A5A9-4F8F-81CA-E96831465299}"/>
              </a:ext>
            </a:extLst>
          </p:cNvPr>
          <p:cNvSpPr>
            <a:spLocks noGrp="1"/>
          </p:cNvSpPr>
          <p:nvPr>
            <p:ph type="title"/>
          </p:nvPr>
        </p:nvSpPr>
        <p:spPr/>
        <p:txBody>
          <a:bodyPr/>
          <a:lstStyle/>
          <a:p>
            <a:r>
              <a:rPr lang="en-US" dirty="0"/>
              <a:t>Controlled RO Membrane</a:t>
            </a:r>
          </a:p>
        </p:txBody>
      </p:sp>
      <p:pic>
        <p:nvPicPr>
          <p:cNvPr id="19" name="Content Placeholder 18">
            <a:extLst>
              <a:ext uri="{FF2B5EF4-FFF2-40B4-BE49-F238E27FC236}">
                <a16:creationId xmlns:a16="http://schemas.microsoft.com/office/drawing/2014/main" id="{55CADEC4-D59D-48C2-95C5-F1047A54795E}"/>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0" y="1819072"/>
            <a:ext cx="5997575" cy="4965697"/>
          </a:xfrm>
        </p:spPr>
      </p:pic>
      <p:pic>
        <p:nvPicPr>
          <p:cNvPr id="21" name="Content Placeholder 20">
            <a:extLst>
              <a:ext uri="{FF2B5EF4-FFF2-40B4-BE49-F238E27FC236}">
                <a16:creationId xmlns:a16="http://schemas.microsoft.com/office/drawing/2014/main" id="{9022F6BD-9127-4EDE-9824-F7B3E44CFBBA}"/>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997575" y="1819071"/>
            <a:ext cx="6179070" cy="4965697"/>
          </a:xfrm>
        </p:spPr>
      </p:pic>
    </p:spTree>
    <p:extLst>
      <p:ext uri="{BB962C8B-B14F-4D97-AF65-F5344CB8AC3E}">
        <p14:creationId xmlns:p14="http://schemas.microsoft.com/office/powerpoint/2010/main" val="2805515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00F83-5FA2-4889-BF63-AC93CFE9F3B3}"/>
              </a:ext>
            </a:extLst>
          </p:cNvPr>
          <p:cNvSpPr>
            <a:spLocks noGrp="1"/>
          </p:cNvSpPr>
          <p:nvPr>
            <p:ph type="title"/>
          </p:nvPr>
        </p:nvSpPr>
        <p:spPr/>
        <p:txBody>
          <a:bodyPr/>
          <a:lstStyle/>
          <a:p>
            <a:r>
              <a:rPr lang="en-US" dirty="0"/>
              <a:t>Silver RO Membrane</a:t>
            </a:r>
          </a:p>
        </p:txBody>
      </p:sp>
      <p:pic>
        <p:nvPicPr>
          <p:cNvPr id="6" name="Content Placeholder 5">
            <a:extLst>
              <a:ext uri="{FF2B5EF4-FFF2-40B4-BE49-F238E27FC236}">
                <a16:creationId xmlns:a16="http://schemas.microsoft.com/office/drawing/2014/main" id="{DD4A6D23-E970-4ACF-A6FA-CEBBA6025972}"/>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1782173"/>
            <a:ext cx="5868140" cy="5145968"/>
          </a:xfrm>
        </p:spPr>
      </p:pic>
      <p:pic>
        <p:nvPicPr>
          <p:cNvPr id="8" name="Content Placeholder 7">
            <a:extLst>
              <a:ext uri="{FF2B5EF4-FFF2-40B4-BE49-F238E27FC236}">
                <a16:creationId xmlns:a16="http://schemas.microsoft.com/office/drawing/2014/main" id="{41757C5B-1DC2-4DC7-901F-88608D61B59C}"/>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874236" y="1782173"/>
            <a:ext cx="6323860" cy="5145968"/>
          </a:xfrm>
        </p:spPr>
      </p:pic>
    </p:spTree>
    <p:extLst>
      <p:ext uri="{BB962C8B-B14F-4D97-AF65-F5344CB8AC3E}">
        <p14:creationId xmlns:p14="http://schemas.microsoft.com/office/powerpoint/2010/main" val="3085543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76DFC9-41BB-4A26-95FC-4AF21733EA68}"/>
              </a:ext>
            </a:extLst>
          </p:cNvPr>
          <p:cNvSpPr>
            <a:spLocks noGrp="1"/>
          </p:cNvSpPr>
          <p:nvPr>
            <p:ph type="title"/>
          </p:nvPr>
        </p:nvSpPr>
        <p:spPr/>
        <p:txBody>
          <a:bodyPr/>
          <a:lstStyle/>
          <a:p>
            <a:r>
              <a:rPr lang="en-US" dirty="0"/>
              <a:t>Plating </a:t>
            </a:r>
          </a:p>
        </p:txBody>
      </p:sp>
      <p:pic>
        <p:nvPicPr>
          <p:cNvPr id="7" name="Picture 6">
            <a:extLst>
              <a:ext uri="{FF2B5EF4-FFF2-40B4-BE49-F238E27FC236}">
                <a16:creationId xmlns:a16="http://schemas.microsoft.com/office/drawing/2014/main" id="{84CC7010-EC28-4DD0-8EBA-FFCE694AD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1275"/>
            <a:ext cx="6175529" cy="4360659"/>
          </a:xfrm>
          <a:prstGeom prst="rect">
            <a:avLst/>
          </a:prstGeom>
        </p:spPr>
      </p:pic>
      <p:pic>
        <p:nvPicPr>
          <p:cNvPr id="9" name="Picture 8">
            <a:extLst>
              <a:ext uri="{FF2B5EF4-FFF2-40B4-BE49-F238E27FC236}">
                <a16:creationId xmlns:a16="http://schemas.microsoft.com/office/drawing/2014/main" id="{9B9B9F04-73DA-4AFE-831F-7C6825DDEC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5529" y="1603612"/>
            <a:ext cx="6016471" cy="4408322"/>
          </a:xfrm>
          <a:prstGeom prst="rect">
            <a:avLst/>
          </a:prstGeom>
        </p:spPr>
      </p:pic>
      <p:sp>
        <p:nvSpPr>
          <p:cNvPr id="10" name="TextBox 9">
            <a:extLst>
              <a:ext uri="{FF2B5EF4-FFF2-40B4-BE49-F238E27FC236}">
                <a16:creationId xmlns:a16="http://schemas.microsoft.com/office/drawing/2014/main" id="{F9B01BE1-5B07-4253-9A60-FD7F89230512}"/>
              </a:ext>
            </a:extLst>
          </p:cNvPr>
          <p:cNvSpPr txBox="1"/>
          <p:nvPr/>
        </p:nvSpPr>
        <p:spPr>
          <a:xfrm>
            <a:off x="1177447" y="6162805"/>
            <a:ext cx="4083485" cy="369332"/>
          </a:xfrm>
          <a:prstGeom prst="rect">
            <a:avLst/>
          </a:prstGeom>
          <a:noFill/>
        </p:spPr>
        <p:txBody>
          <a:bodyPr wrap="square" rtlCol="0">
            <a:spAutoFit/>
          </a:bodyPr>
          <a:lstStyle/>
          <a:p>
            <a:pPr algn="ctr"/>
            <a:r>
              <a:rPr lang="en-US" dirty="0"/>
              <a:t>1:10</a:t>
            </a:r>
          </a:p>
        </p:txBody>
      </p:sp>
      <p:sp>
        <p:nvSpPr>
          <p:cNvPr id="11" name="TextBox 10">
            <a:extLst>
              <a:ext uri="{FF2B5EF4-FFF2-40B4-BE49-F238E27FC236}">
                <a16:creationId xmlns:a16="http://schemas.microsoft.com/office/drawing/2014/main" id="{1D516B0B-9ADA-449B-A107-1A17C214D125}"/>
              </a:ext>
            </a:extLst>
          </p:cNvPr>
          <p:cNvSpPr txBox="1"/>
          <p:nvPr/>
        </p:nvSpPr>
        <p:spPr>
          <a:xfrm>
            <a:off x="7587574" y="6254885"/>
            <a:ext cx="3531141" cy="369332"/>
          </a:xfrm>
          <a:prstGeom prst="rect">
            <a:avLst/>
          </a:prstGeom>
          <a:noFill/>
        </p:spPr>
        <p:txBody>
          <a:bodyPr wrap="square" rtlCol="0">
            <a:spAutoFit/>
          </a:bodyPr>
          <a:lstStyle/>
          <a:p>
            <a:pPr algn="ctr"/>
            <a:r>
              <a:rPr lang="en-US" dirty="0"/>
              <a:t>1:100</a:t>
            </a:r>
          </a:p>
        </p:txBody>
      </p:sp>
    </p:spTree>
    <p:extLst>
      <p:ext uri="{BB962C8B-B14F-4D97-AF65-F5344CB8AC3E}">
        <p14:creationId xmlns:p14="http://schemas.microsoft.com/office/powerpoint/2010/main" val="2202071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Plating</a:t>
            </a:r>
          </a:p>
        </p:txBody>
      </p:sp>
      <p:sp>
        <p:nvSpPr>
          <p:cNvPr id="3" name="Content Placeholder 2"/>
          <p:cNvSpPr>
            <a:spLocks noGrp="1"/>
          </p:cNvSpPr>
          <p:nvPr>
            <p:ph idx="1"/>
          </p:nvPr>
        </p:nvSpPr>
        <p:spPr/>
        <p:txBody>
          <a:bodyPr/>
          <a:lstStyle/>
          <a:p>
            <a:pPr marL="0" indent="0">
              <a:buNone/>
            </a:pPr>
            <a:r>
              <a:rPr lang="en-US" dirty="0"/>
              <a:t>Control vs Ag</a:t>
            </a:r>
          </a:p>
        </p:txBody>
      </p:sp>
      <p:graphicFrame>
        <p:nvGraphicFramePr>
          <p:cNvPr id="5" name="Chart 4">
            <a:extLst>
              <a:ext uri="{FF2B5EF4-FFF2-40B4-BE49-F238E27FC236}">
                <a16:creationId xmlns:a16="http://schemas.microsoft.com/office/drawing/2014/main" id="{00000000-0008-0000-0300-000007000000}"/>
              </a:ext>
            </a:extLst>
          </p:cNvPr>
          <p:cNvGraphicFramePr>
            <a:graphicFrameLocks/>
          </p:cNvGraphicFramePr>
          <p:nvPr>
            <p:extLst>
              <p:ext uri="{D42A27DB-BD31-4B8C-83A1-F6EECF244321}">
                <p14:modId xmlns:p14="http://schemas.microsoft.com/office/powerpoint/2010/main" val="342784012"/>
              </p:ext>
            </p:extLst>
          </p:nvPr>
        </p:nvGraphicFramePr>
        <p:xfrm>
          <a:off x="568170" y="2334827"/>
          <a:ext cx="10573305" cy="43678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a:extLst>
              <a:ext uri="{FF2B5EF4-FFF2-40B4-BE49-F238E27FC236}">
                <a16:creationId xmlns:a16="http://schemas.microsoft.com/office/drawing/2014/main" id="{6EFB039F-E982-4157-AF01-D922B3E57A0A}"/>
              </a:ext>
            </a:extLst>
          </p:cNvPr>
          <p:cNvGraphicFramePr>
            <a:graphicFrameLocks noGrp="1"/>
          </p:cNvGraphicFramePr>
          <p:nvPr>
            <p:extLst>
              <p:ext uri="{D42A27DB-BD31-4B8C-83A1-F6EECF244321}">
                <p14:modId xmlns:p14="http://schemas.microsoft.com/office/powerpoint/2010/main" val="655731641"/>
              </p:ext>
            </p:extLst>
          </p:nvPr>
        </p:nvGraphicFramePr>
        <p:xfrm>
          <a:off x="8404698" y="458919"/>
          <a:ext cx="4173442" cy="1524732"/>
        </p:xfrm>
        <a:graphic>
          <a:graphicData uri="http://schemas.openxmlformats.org/drawingml/2006/table">
            <a:tbl>
              <a:tblPr/>
              <a:tblGrid>
                <a:gridCol w="1159289">
                  <a:extLst>
                    <a:ext uri="{9D8B030D-6E8A-4147-A177-3AD203B41FA5}">
                      <a16:colId xmlns:a16="http://schemas.microsoft.com/office/drawing/2014/main" val="626682253"/>
                    </a:ext>
                  </a:extLst>
                </a:gridCol>
                <a:gridCol w="1854864">
                  <a:extLst>
                    <a:ext uri="{9D8B030D-6E8A-4147-A177-3AD203B41FA5}">
                      <a16:colId xmlns:a16="http://schemas.microsoft.com/office/drawing/2014/main" val="3605987551"/>
                    </a:ext>
                  </a:extLst>
                </a:gridCol>
                <a:gridCol w="1159289">
                  <a:extLst>
                    <a:ext uri="{9D8B030D-6E8A-4147-A177-3AD203B41FA5}">
                      <a16:colId xmlns:a16="http://schemas.microsoft.com/office/drawing/2014/main" val="3175940707"/>
                    </a:ext>
                  </a:extLst>
                </a:gridCol>
              </a:tblGrid>
              <a:tr h="393479">
                <a:tc>
                  <a:txBody>
                    <a:bodyPr/>
                    <a:lstStyle/>
                    <a:p>
                      <a:pPr algn="l" fontAlgn="b"/>
                      <a:r>
                        <a:rPr lang="en-US" sz="1100" b="0" i="0" u="none" strike="noStrike" dirty="0">
                          <a:solidFill>
                            <a:srgbClr val="000000"/>
                          </a:solidFill>
                          <a:effectLst/>
                          <a:latin typeface="Calibri" panose="020F0502020204030204" pitchFamily="34" charset="0"/>
                        </a:rPr>
                        <a:t>Conditions</a:t>
                      </a:r>
                    </a:p>
                  </a:txBody>
                  <a:tcPr marL="7620" marR="7620" marT="7620"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3h in 0.9% NaCl</a:t>
                      </a:r>
                    </a:p>
                  </a:txBody>
                  <a:tcPr marL="7620" marR="7620" marT="762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359267302"/>
                  </a:ext>
                </a:extLst>
              </a:tr>
              <a:tr h="393479">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1x10^7 CFU mL</a:t>
                      </a:r>
                    </a:p>
                  </a:txBody>
                  <a:tcPr marL="7620" marR="7620" marT="762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104387177"/>
                  </a:ext>
                </a:extLst>
              </a:tr>
              <a:tr h="737774">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gridSpan="2">
                  <a:txBody>
                    <a:bodyPr/>
                    <a:lstStyle/>
                    <a:p>
                      <a:pPr algn="l" fontAlgn="b"/>
                      <a:r>
                        <a:rPr lang="en-US" sz="1100" b="0" i="0" u="none" strike="noStrike" dirty="0">
                          <a:solidFill>
                            <a:srgbClr val="000000"/>
                          </a:solidFill>
                          <a:effectLst/>
                          <a:latin typeface="Calibri" panose="020F0502020204030204" pitchFamily="34" charset="0"/>
                        </a:rPr>
                        <a:t>BW30 membranes, 1 in^2 coupons</a:t>
                      </a:r>
                    </a:p>
                  </a:txBody>
                  <a:tcPr marL="7620" marR="7620" marT="762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145236562"/>
                  </a:ext>
                </a:extLst>
              </a:tr>
            </a:tbl>
          </a:graphicData>
        </a:graphic>
      </p:graphicFrame>
    </p:spTree>
    <p:extLst>
      <p:ext uri="{BB962C8B-B14F-4D97-AF65-F5344CB8AC3E}">
        <p14:creationId xmlns:p14="http://schemas.microsoft.com/office/powerpoint/2010/main" val="624351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Plating</a:t>
            </a:r>
          </a:p>
        </p:txBody>
      </p:sp>
      <p:sp>
        <p:nvSpPr>
          <p:cNvPr id="3" name="Content Placeholder 2"/>
          <p:cNvSpPr>
            <a:spLocks noGrp="1"/>
          </p:cNvSpPr>
          <p:nvPr>
            <p:ph idx="1"/>
          </p:nvPr>
        </p:nvSpPr>
        <p:spPr/>
        <p:txBody>
          <a:bodyPr/>
          <a:lstStyle/>
          <a:p>
            <a:r>
              <a:rPr lang="en-US" dirty="0"/>
              <a:t>Control vs Ag vs Ag2S (10</a:t>
            </a:r>
            <a:r>
              <a:rPr lang="en-US" baseline="30000" dirty="0"/>
              <a:t>-1</a:t>
            </a:r>
            <a:r>
              <a:rPr lang="en-US" dirty="0"/>
              <a:t> )</a:t>
            </a:r>
          </a:p>
          <a:p>
            <a:endParaRPr lang="en-US" dirty="0"/>
          </a:p>
        </p:txBody>
      </p:sp>
      <p:graphicFrame>
        <p:nvGraphicFramePr>
          <p:cNvPr id="6" name="Table 5">
            <a:extLst>
              <a:ext uri="{FF2B5EF4-FFF2-40B4-BE49-F238E27FC236}">
                <a16:creationId xmlns:a16="http://schemas.microsoft.com/office/drawing/2014/main" id="{87CE6702-7E96-451C-9604-AE71D4D22788}"/>
              </a:ext>
            </a:extLst>
          </p:cNvPr>
          <p:cNvGraphicFramePr>
            <a:graphicFrameLocks noGrp="1"/>
          </p:cNvGraphicFramePr>
          <p:nvPr>
            <p:extLst>
              <p:ext uri="{D42A27DB-BD31-4B8C-83A1-F6EECF244321}">
                <p14:modId xmlns:p14="http://schemas.microsoft.com/office/powerpoint/2010/main" val="2029994487"/>
              </p:ext>
            </p:extLst>
          </p:nvPr>
        </p:nvGraphicFramePr>
        <p:xfrm>
          <a:off x="7412477" y="365125"/>
          <a:ext cx="4173442" cy="1524732"/>
        </p:xfrm>
        <a:graphic>
          <a:graphicData uri="http://schemas.openxmlformats.org/drawingml/2006/table">
            <a:tbl>
              <a:tblPr/>
              <a:tblGrid>
                <a:gridCol w="1159289">
                  <a:extLst>
                    <a:ext uri="{9D8B030D-6E8A-4147-A177-3AD203B41FA5}">
                      <a16:colId xmlns:a16="http://schemas.microsoft.com/office/drawing/2014/main" val="626682253"/>
                    </a:ext>
                  </a:extLst>
                </a:gridCol>
                <a:gridCol w="1854864">
                  <a:extLst>
                    <a:ext uri="{9D8B030D-6E8A-4147-A177-3AD203B41FA5}">
                      <a16:colId xmlns:a16="http://schemas.microsoft.com/office/drawing/2014/main" val="3605987551"/>
                    </a:ext>
                  </a:extLst>
                </a:gridCol>
                <a:gridCol w="1159289">
                  <a:extLst>
                    <a:ext uri="{9D8B030D-6E8A-4147-A177-3AD203B41FA5}">
                      <a16:colId xmlns:a16="http://schemas.microsoft.com/office/drawing/2014/main" val="3175940707"/>
                    </a:ext>
                  </a:extLst>
                </a:gridCol>
              </a:tblGrid>
              <a:tr h="393479">
                <a:tc>
                  <a:txBody>
                    <a:bodyPr/>
                    <a:lstStyle/>
                    <a:p>
                      <a:pPr algn="l" fontAlgn="b"/>
                      <a:r>
                        <a:rPr lang="en-US" sz="1100" b="0" i="0" u="none" strike="noStrike" dirty="0">
                          <a:solidFill>
                            <a:srgbClr val="000000"/>
                          </a:solidFill>
                          <a:effectLst/>
                          <a:latin typeface="Calibri" panose="020F0502020204030204" pitchFamily="34" charset="0"/>
                        </a:rPr>
                        <a:t>Conditions</a:t>
                      </a:r>
                    </a:p>
                  </a:txBody>
                  <a:tcPr marL="7620" marR="7620" marT="7620"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3h in 0.9% NaCl</a:t>
                      </a:r>
                    </a:p>
                  </a:txBody>
                  <a:tcPr marL="7620" marR="7620" marT="762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359267302"/>
                  </a:ext>
                </a:extLst>
              </a:tr>
              <a:tr h="393479">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1x10^7 CFU mL</a:t>
                      </a:r>
                    </a:p>
                  </a:txBody>
                  <a:tcPr marL="7620" marR="7620" marT="762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104387177"/>
                  </a:ext>
                </a:extLst>
              </a:tr>
              <a:tr h="737774">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gridSpan="2">
                  <a:txBody>
                    <a:bodyPr/>
                    <a:lstStyle/>
                    <a:p>
                      <a:pPr algn="l" fontAlgn="b"/>
                      <a:r>
                        <a:rPr lang="en-US" sz="1100" b="0" i="0" u="none" strike="noStrike" dirty="0">
                          <a:solidFill>
                            <a:srgbClr val="000000"/>
                          </a:solidFill>
                          <a:effectLst/>
                          <a:latin typeface="Calibri" panose="020F0502020204030204" pitchFamily="34" charset="0"/>
                        </a:rPr>
                        <a:t>BW30 membranes, 1 in^2 coupons</a:t>
                      </a:r>
                    </a:p>
                  </a:txBody>
                  <a:tcPr marL="7620" marR="7620" marT="762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145236562"/>
                  </a:ext>
                </a:extLst>
              </a:tr>
            </a:tbl>
          </a:graphicData>
        </a:graphic>
      </p:graphicFrame>
      <p:graphicFrame>
        <p:nvGraphicFramePr>
          <p:cNvPr id="7" name="Chart 6">
            <a:extLst>
              <a:ext uri="{FF2B5EF4-FFF2-40B4-BE49-F238E27FC236}">
                <a16:creationId xmlns:a16="http://schemas.microsoft.com/office/drawing/2014/main" id="{036400A7-22CA-451F-AC50-F8DE0698203D}"/>
              </a:ext>
            </a:extLst>
          </p:cNvPr>
          <p:cNvGraphicFramePr>
            <a:graphicFrameLocks/>
          </p:cNvGraphicFramePr>
          <p:nvPr>
            <p:extLst>
              <p:ext uri="{D42A27DB-BD31-4B8C-83A1-F6EECF244321}">
                <p14:modId xmlns:p14="http://schemas.microsoft.com/office/powerpoint/2010/main" val="2688294879"/>
              </p:ext>
            </p:extLst>
          </p:nvPr>
        </p:nvGraphicFramePr>
        <p:xfrm>
          <a:off x="1246909" y="2396836"/>
          <a:ext cx="8756073" cy="42810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0722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Plating</a:t>
            </a:r>
          </a:p>
        </p:txBody>
      </p:sp>
      <p:sp>
        <p:nvSpPr>
          <p:cNvPr id="3" name="Content Placeholder 2"/>
          <p:cNvSpPr>
            <a:spLocks noGrp="1"/>
          </p:cNvSpPr>
          <p:nvPr>
            <p:ph idx="1"/>
          </p:nvPr>
        </p:nvSpPr>
        <p:spPr/>
        <p:txBody>
          <a:bodyPr/>
          <a:lstStyle/>
          <a:p>
            <a:pPr marL="0" indent="0">
              <a:buNone/>
            </a:pPr>
            <a:r>
              <a:rPr lang="en-US" dirty="0"/>
              <a:t>Control vs Ag vs Ag2S (10</a:t>
            </a:r>
            <a:r>
              <a:rPr lang="en-US" baseline="30000" dirty="0"/>
              <a:t>-1</a:t>
            </a:r>
            <a:r>
              <a:rPr lang="en-US" dirty="0"/>
              <a:t> and 10</a:t>
            </a:r>
            <a:r>
              <a:rPr lang="en-US" baseline="30000" dirty="0"/>
              <a:t>-5</a:t>
            </a:r>
            <a:r>
              <a:rPr lang="en-US" dirty="0"/>
              <a:t> )</a:t>
            </a:r>
          </a:p>
        </p:txBody>
      </p:sp>
      <p:graphicFrame>
        <p:nvGraphicFramePr>
          <p:cNvPr id="4" name="Chart 3">
            <a:extLst>
              <a:ext uri="{FF2B5EF4-FFF2-40B4-BE49-F238E27FC236}">
                <a16:creationId xmlns:a16="http://schemas.microsoft.com/office/drawing/2014/main" id="{DD8E0679-33E0-456A-AA2D-27C69F11AC60}"/>
              </a:ext>
            </a:extLst>
          </p:cNvPr>
          <p:cNvGraphicFramePr>
            <a:graphicFrameLocks/>
          </p:cNvGraphicFramePr>
          <p:nvPr>
            <p:extLst>
              <p:ext uri="{D42A27DB-BD31-4B8C-83A1-F6EECF244321}">
                <p14:modId xmlns:p14="http://schemas.microsoft.com/office/powerpoint/2010/main" val="2404812956"/>
              </p:ext>
            </p:extLst>
          </p:nvPr>
        </p:nvGraphicFramePr>
        <p:xfrm>
          <a:off x="622570" y="2169268"/>
          <a:ext cx="10486417" cy="44260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1678A016-539F-45BA-8383-CC1370A847CC}"/>
              </a:ext>
            </a:extLst>
          </p:cNvPr>
          <p:cNvGraphicFramePr>
            <a:graphicFrameLocks noGrp="1"/>
          </p:cNvGraphicFramePr>
          <p:nvPr>
            <p:extLst>
              <p:ext uri="{D42A27DB-BD31-4B8C-83A1-F6EECF244321}">
                <p14:modId xmlns:p14="http://schemas.microsoft.com/office/powerpoint/2010/main" val="3543203176"/>
              </p:ext>
            </p:extLst>
          </p:nvPr>
        </p:nvGraphicFramePr>
        <p:xfrm>
          <a:off x="7395099" y="365125"/>
          <a:ext cx="4190820" cy="1524732"/>
        </p:xfrm>
        <a:graphic>
          <a:graphicData uri="http://schemas.openxmlformats.org/drawingml/2006/table">
            <a:tbl>
              <a:tblPr/>
              <a:tblGrid>
                <a:gridCol w="1176667">
                  <a:extLst>
                    <a:ext uri="{9D8B030D-6E8A-4147-A177-3AD203B41FA5}">
                      <a16:colId xmlns:a16="http://schemas.microsoft.com/office/drawing/2014/main" val="626682253"/>
                    </a:ext>
                  </a:extLst>
                </a:gridCol>
                <a:gridCol w="1854864">
                  <a:extLst>
                    <a:ext uri="{9D8B030D-6E8A-4147-A177-3AD203B41FA5}">
                      <a16:colId xmlns:a16="http://schemas.microsoft.com/office/drawing/2014/main" val="3605987551"/>
                    </a:ext>
                  </a:extLst>
                </a:gridCol>
                <a:gridCol w="1159289">
                  <a:extLst>
                    <a:ext uri="{9D8B030D-6E8A-4147-A177-3AD203B41FA5}">
                      <a16:colId xmlns:a16="http://schemas.microsoft.com/office/drawing/2014/main" val="3175940707"/>
                    </a:ext>
                  </a:extLst>
                </a:gridCol>
              </a:tblGrid>
              <a:tr h="393479">
                <a:tc>
                  <a:txBody>
                    <a:bodyPr/>
                    <a:lstStyle/>
                    <a:p>
                      <a:pPr algn="l" fontAlgn="b"/>
                      <a:r>
                        <a:rPr lang="en-US" sz="1100" b="0" i="0" u="none" strike="noStrike" dirty="0">
                          <a:solidFill>
                            <a:srgbClr val="000000"/>
                          </a:solidFill>
                          <a:effectLst/>
                          <a:latin typeface="Calibri" panose="020F0502020204030204" pitchFamily="34" charset="0"/>
                        </a:rPr>
                        <a:t>Conditions</a:t>
                      </a:r>
                    </a:p>
                  </a:txBody>
                  <a:tcPr marL="7620" marR="7620" marT="7620"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3h in 0.9% NaCl</a:t>
                      </a:r>
                    </a:p>
                  </a:txBody>
                  <a:tcPr marL="7620" marR="7620" marT="762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359267302"/>
                  </a:ext>
                </a:extLst>
              </a:tr>
              <a:tr h="393479">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1x10^7 CFU mL</a:t>
                      </a:r>
                    </a:p>
                  </a:txBody>
                  <a:tcPr marL="7620" marR="7620" marT="762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104387177"/>
                  </a:ext>
                </a:extLst>
              </a:tr>
              <a:tr h="737774">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gridSpan="2">
                  <a:txBody>
                    <a:bodyPr/>
                    <a:lstStyle/>
                    <a:p>
                      <a:pPr algn="l" fontAlgn="b"/>
                      <a:r>
                        <a:rPr lang="en-US" sz="1100" b="0" i="0" u="none" strike="noStrike" dirty="0">
                          <a:solidFill>
                            <a:srgbClr val="000000"/>
                          </a:solidFill>
                          <a:effectLst/>
                          <a:latin typeface="Calibri" panose="020F0502020204030204" pitchFamily="34" charset="0"/>
                        </a:rPr>
                        <a:t>BW30 membranes, 1 in^2 coupons</a:t>
                      </a:r>
                    </a:p>
                  </a:txBody>
                  <a:tcPr marL="7620" marR="7620" marT="762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145236562"/>
                  </a:ext>
                </a:extLst>
              </a:tr>
            </a:tbl>
          </a:graphicData>
        </a:graphic>
      </p:graphicFrame>
    </p:spTree>
    <p:extLst>
      <p:ext uri="{BB962C8B-B14F-4D97-AF65-F5344CB8AC3E}">
        <p14:creationId xmlns:p14="http://schemas.microsoft.com/office/powerpoint/2010/main" val="3027355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CAE21-E856-4D0C-88D9-CEB5BCD8E6A7}"/>
              </a:ext>
            </a:extLst>
          </p:cNvPr>
          <p:cNvSpPr>
            <a:spLocks noGrp="1"/>
          </p:cNvSpPr>
          <p:nvPr>
            <p:ph type="title"/>
          </p:nvPr>
        </p:nvSpPr>
        <p:spPr/>
        <p:txBody>
          <a:bodyPr/>
          <a:lstStyle/>
          <a:p>
            <a:r>
              <a:rPr lang="en-US" dirty="0"/>
              <a:t>Plating </a:t>
            </a:r>
          </a:p>
        </p:txBody>
      </p:sp>
      <p:sp>
        <p:nvSpPr>
          <p:cNvPr id="6" name="TextBox 5">
            <a:extLst>
              <a:ext uri="{FF2B5EF4-FFF2-40B4-BE49-F238E27FC236}">
                <a16:creationId xmlns:a16="http://schemas.microsoft.com/office/drawing/2014/main" id="{5ED2F654-7DFA-4259-8534-89ECA93EC72B}"/>
              </a:ext>
            </a:extLst>
          </p:cNvPr>
          <p:cNvSpPr txBox="1"/>
          <p:nvPr/>
        </p:nvSpPr>
        <p:spPr>
          <a:xfrm>
            <a:off x="8265111" y="365125"/>
            <a:ext cx="3000652" cy="1754326"/>
          </a:xfrm>
          <a:prstGeom prst="rect">
            <a:avLst/>
          </a:prstGeom>
          <a:noFill/>
        </p:spPr>
        <p:txBody>
          <a:bodyPr wrap="square" rtlCol="0">
            <a:spAutoFit/>
          </a:bodyPr>
          <a:lstStyle/>
          <a:p>
            <a:pPr fontAlgn="b"/>
            <a:r>
              <a:rPr lang="en-US" dirty="0"/>
              <a:t>Conditions</a:t>
            </a:r>
          </a:p>
          <a:p>
            <a:pPr fontAlgn="b"/>
            <a:r>
              <a:rPr lang="en-US" dirty="0"/>
              <a:t>3h in 0.9% NaCl</a:t>
            </a:r>
          </a:p>
          <a:p>
            <a:pPr fontAlgn="b"/>
            <a:r>
              <a:rPr lang="en-US" dirty="0"/>
              <a:t>1x10^7 CFU mL</a:t>
            </a:r>
          </a:p>
          <a:p>
            <a:pPr fontAlgn="b"/>
            <a:r>
              <a:rPr lang="en-US" dirty="0"/>
              <a:t>BW30 membranes, 1 in^2 coupons</a:t>
            </a:r>
          </a:p>
          <a:p>
            <a:endParaRPr lang="en-US" dirty="0"/>
          </a:p>
        </p:txBody>
      </p:sp>
      <p:graphicFrame>
        <p:nvGraphicFramePr>
          <p:cNvPr id="10" name="Chart 9">
            <a:extLst>
              <a:ext uri="{FF2B5EF4-FFF2-40B4-BE49-F238E27FC236}">
                <a16:creationId xmlns:a16="http://schemas.microsoft.com/office/drawing/2014/main" id="{8F136B2B-7691-43C8-9B97-C4CADDE92593}"/>
              </a:ext>
            </a:extLst>
          </p:cNvPr>
          <p:cNvGraphicFramePr>
            <a:graphicFrameLocks/>
          </p:cNvGraphicFramePr>
          <p:nvPr>
            <p:extLst>
              <p:ext uri="{D42A27DB-BD31-4B8C-83A1-F6EECF244321}">
                <p14:modId xmlns:p14="http://schemas.microsoft.com/office/powerpoint/2010/main" val="2689059891"/>
              </p:ext>
            </p:extLst>
          </p:nvPr>
        </p:nvGraphicFramePr>
        <p:xfrm>
          <a:off x="744950" y="2572966"/>
          <a:ext cx="5354097" cy="39591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5E4414FA-D3CB-4277-B41D-6BC2E91C1D35}"/>
              </a:ext>
            </a:extLst>
          </p:cNvPr>
          <p:cNvGraphicFramePr>
            <a:graphicFrameLocks/>
          </p:cNvGraphicFramePr>
          <p:nvPr>
            <p:extLst>
              <p:ext uri="{D42A27DB-BD31-4B8C-83A1-F6EECF244321}">
                <p14:modId xmlns:p14="http://schemas.microsoft.com/office/powerpoint/2010/main" val="411190616"/>
              </p:ext>
            </p:extLst>
          </p:nvPr>
        </p:nvGraphicFramePr>
        <p:xfrm>
          <a:off x="6099047" y="2266545"/>
          <a:ext cx="5360135"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5896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week</a:t>
            </a:r>
          </a:p>
        </p:txBody>
      </p:sp>
      <p:sp>
        <p:nvSpPr>
          <p:cNvPr id="3" name="Content Placeholder 2"/>
          <p:cNvSpPr>
            <a:spLocks noGrp="1"/>
          </p:cNvSpPr>
          <p:nvPr>
            <p:ph idx="1"/>
          </p:nvPr>
        </p:nvSpPr>
        <p:spPr/>
        <p:txBody>
          <a:bodyPr/>
          <a:lstStyle/>
          <a:p>
            <a:pPr marL="0" indent="0">
              <a:buNone/>
            </a:pPr>
            <a:r>
              <a:rPr lang="en-US" dirty="0"/>
              <a:t>Do 2 to 3 trials with:</a:t>
            </a:r>
          </a:p>
          <a:p>
            <a:pPr marL="0" indent="0">
              <a:buNone/>
            </a:pPr>
            <a:endParaRPr lang="en-US" dirty="0"/>
          </a:p>
          <a:p>
            <a:pPr marL="0" indent="0">
              <a:buNone/>
            </a:pPr>
            <a:r>
              <a:rPr lang="en-US" dirty="0"/>
              <a:t>Control</a:t>
            </a:r>
          </a:p>
          <a:p>
            <a:pPr marL="0" indent="0">
              <a:buNone/>
            </a:pPr>
            <a:r>
              <a:rPr lang="en-US" dirty="0"/>
              <a:t>Ag </a:t>
            </a:r>
          </a:p>
          <a:p>
            <a:pPr marL="0" indent="0">
              <a:buNone/>
            </a:pPr>
            <a:r>
              <a:rPr lang="en-US" dirty="0"/>
              <a:t>Ag2S (10</a:t>
            </a:r>
            <a:r>
              <a:rPr lang="en-US" baseline="30000" dirty="0"/>
              <a:t>-3</a:t>
            </a:r>
            <a:r>
              <a:rPr lang="en-US" dirty="0"/>
              <a:t> )</a:t>
            </a:r>
          </a:p>
          <a:p>
            <a:pPr marL="0" indent="0">
              <a:buNone/>
            </a:pPr>
            <a:r>
              <a:rPr lang="en-US" dirty="0"/>
              <a:t>Ag2S (10</a:t>
            </a:r>
            <a:r>
              <a:rPr lang="en-US" baseline="30000" dirty="0"/>
              <a:t>-2</a:t>
            </a:r>
            <a:r>
              <a:rPr lang="en-US" dirty="0"/>
              <a:t> )</a:t>
            </a:r>
          </a:p>
          <a:p>
            <a:pPr marL="0" indent="0">
              <a:buNone/>
            </a:pPr>
            <a:r>
              <a:rPr lang="en-US" dirty="0"/>
              <a:t>Ag2S (10</a:t>
            </a:r>
            <a:r>
              <a:rPr lang="en-US" baseline="30000" dirty="0"/>
              <a:t>-4</a:t>
            </a:r>
            <a:r>
              <a:rPr lang="en-US" dirty="0"/>
              <a:t>)</a:t>
            </a:r>
          </a:p>
          <a:p>
            <a:pPr marL="0" indent="0">
              <a:buNone/>
            </a:pPr>
            <a:r>
              <a:rPr lang="en-US" dirty="0"/>
              <a:t>Compare results with RET, to see the rate of silver leaching </a:t>
            </a:r>
          </a:p>
          <a:p>
            <a:pPr marL="457200" lvl="1" indent="0">
              <a:buNone/>
            </a:pPr>
            <a:endParaRPr lang="en-US" dirty="0"/>
          </a:p>
        </p:txBody>
      </p:sp>
    </p:spTree>
    <p:extLst>
      <p:ext uri="{BB962C8B-B14F-4D97-AF65-F5344CB8AC3E}">
        <p14:creationId xmlns:p14="http://schemas.microsoft.com/office/powerpoint/2010/main" val="4133281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78523-4BFA-462B-BDD7-09916D230746}"/>
              </a:ext>
            </a:extLst>
          </p:cNvPr>
          <p:cNvSpPr>
            <a:spLocks noGrp="1"/>
          </p:cNvSpPr>
          <p:nvPr>
            <p:ph type="title"/>
          </p:nvPr>
        </p:nvSpPr>
        <p:spPr/>
        <p:txBody>
          <a:bodyPr/>
          <a:lstStyle/>
          <a:p>
            <a:r>
              <a:rPr lang="en-US" dirty="0"/>
              <a:t>Reverse osmosis membranes (RO) </a:t>
            </a:r>
          </a:p>
        </p:txBody>
      </p:sp>
      <p:sp>
        <p:nvSpPr>
          <p:cNvPr id="3" name="Content Placeholder 2">
            <a:extLst>
              <a:ext uri="{FF2B5EF4-FFF2-40B4-BE49-F238E27FC236}">
                <a16:creationId xmlns:a16="http://schemas.microsoft.com/office/drawing/2014/main" id="{8B240538-8D31-4D6D-9FE1-F2976261B696}"/>
              </a:ext>
            </a:extLst>
          </p:cNvPr>
          <p:cNvSpPr>
            <a:spLocks noGrp="1"/>
          </p:cNvSpPr>
          <p:nvPr>
            <p:ph idx="1"/>
          </p:nvPr>
        </p:nvSpPr>
        <p:spPr>
          <a:xfrm>
            <a:off x="914206" y="2121409"/>
            <a:ext cx="10058400" cy="4050792"/>
          </a:xfrm>
        </p:spPr>
        <p:txBody>
          <a:bodyPr>
            <a:normAutofit fontScale="92500" lnSpcReduction="10000"/>
          </a:bodyPr>
          <a:lstStyle/>
          <a:p>
            <a:r>
              <a:rPr lang="en-US" dirty="0"/>
              <a:t>Further process used for treatments of industrial and municipal process waters. </a:t>
            </a:r>
          </a:p>
          <a:p>
            <a:r>
              <a:rPr lang="en-US" dirty="0"/>
              <a:t>“Reverse osmosis is the process of forcing a solvent from a region of high solute concentration through a semipermeable membrane to a region of low solute concentration by applying a pressure in excess of the osmotic pressure” </a:t>
            </a:r>
          </a:p>
          <a:p>
            <a:r>
              <a:rPr lang="en-US" dirty="0"/>
              <a:t>Membrane layer is extremely thin, it allows water to permeate or pass through preventing other compound from passing through. It </a:t>
            </a:r>
          </a:p>
          <a:p>
            <a:r>
              <a:rPr lang="en-US" dirty="0"/>
              <a:t>Removes molecules based on their size, shape, and charge,  anything larger than water molecules will not pass through including chemical contaminants and microorganisms such as virus and bacteria. </a:t>
            </a:r>
          </a:p>
          <a:p>
            <a:r>
              <a:rPr lang="en-US" dirty="0"/>
              <a:t>Two streams of water are produced: pure clean water (permeate) and concentrate water (reject). Both streams of water flow from different outlet, concentrate water would go through another pressurized vessel to repeat the process to increase amount of pure permeate water.  </a:t>
            </a:r>
          </a:p>
          <a:p>
            <a:pPr lvl="8"/>
            <a:endParaRPr lang="en-US" dirty="0"/>
          </a:p>
        </p:txBody>
      </p:sp>
      <p:sp>
        <p:nvSpPr>
          <p:cNvPr id="4" name="AutoShape 4" descr="Image result for Reverse osmosi">
            <a:extLst>
              <a:ext uri="{FF2B5EF4-FFF2-40B4-BE49-F238E27FC236}">
                <a16:creationId xmlns:a16="http://schemas.microsoft.com/office/drawing/2014/main" id="{FE5E7AED-F53D-4189-B8EC-64A802612BD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Image result for Reverse osmosi">
            <a:extLst>
              <a:ext uri="{FF2B5EF4-FFF2-40B4-BE49-F238E27FC236}">
                <a16:creationId xmlns:a16="http://schemas.microsoft.com/office/drawing/2014/main" id="{2A41A47E-2300-4A5F-B89D-FBAD4B1B6C4F}"/>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576120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587C8E2-5C86-4B37-A2A2-F4CFBB7B899C}"/>
              </a:ext>
            </a:extLst>
          </p:cNvPr>
          <p:cNvPicPr>
            <a:picLocks noGrp="1" noChangeAspect="1"/>
          </p:cNvPicPr>
          <p:nvPr>
            <p:ph idx="1"/>
          </p:nvPr>
        </p:nvPicPr>
        <p:blipFill>
          <a:blip r:embed="rId2"/>
          <a:stretch>
            <a:fillRect/>
          </a:stretch>
        </p:blipFill>
        <p:spPr>
          <a:xfrm>
            <a:off x="343745" y="566018"/>
            <a:ext cx="10876124" cy="2959317"/>
          </a:xfrm>
          <a:prstGeom prst="rect">
            <a:avLst/>
          </a:prstGeom>
        </p:spPr>
      </p:pic>
      <p:pic>
        <p:nvPicPr>
          <p:cNvPr id="7" name="Picture 6">
            <a:extLst>
              <a:ext uri="{FF2B5EF4-FFF2-40B4-BE49-F238E27FC236}">
                <a16:creationId xmlns:a16="http://schemas.microsoft.com/office/drawing/2014/main" id="{D22010AE-860C-4CDF-B3C9-A6EDC3AD1326}"/>
              </a:ext>
            </a:extLst>
          </p:cNvPr>
          <p:cNvPicPr>
            <a:picLocks noChangeAspect="1"/>
          </p:cNvPicPr>
          <p:nvPr/>
        </p:nvPicPr>
        <p:blipFill>
          <a:blip r:embed="rId3"/>
          <a:stretch>
            <a:fillRect/>
          </a:stretch>
        </p:blipFill>
        <p:spPr>
          <a:xfrm>
            <a:off x="616287" y="3594572"/>
            <a:ext cx="10677526" cy="2981325"/>
          </a:xfrm>
          <a:prstGeom prst="rect">
            <a:avLst/>
          </a:prstGeom>
        </p:spPr>
      </p:pic>
      <p:sp>
        <p:nvSpPr>
          <p:cNvPr id="8" name="Thought Bubble: Cloud 7">
            <a:extLst>
              <a:ext uri="{FF2B5EF4-FFF2-40B4-BE49-F238E27FC236}">
                <a16:creationId xmlns:a16="http://schemas.microsoft.com/office/drawing/2014/main" id="{C07D403B-EC60-4799-BE10-EB322561FBF7}"/>
              </a:ext>
            </a:extLst>
          </p:cNvPr>
          <p:cNvSpPr/>
          <p:nvPr/>
        </p:nvSpPr>
        <p:spPr>
          <a:xfrm rot="20636619">
            <a:off x="165173" y="2330567"/>
            <a:ext cx="2447282" cy="21504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Feed water is forced through feed channel spacer, and into barrier layer of membrane water passes through membrane surface through permeate channel </a:t>
            </a:r>
          </a:p>
        </p:txBody>
      </p:sp>
    </p:spTree>
    <p:extLst>
      <p:ext uri="{BB962C8B-B14F-4D97-AF65-F5344CB8AC3E}">
        <p14:creationId xmlns:p14="http://schemas.microsoft.com/office/powerpoint/2010/main" val="420628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E6782-7924-418B-A9D8-008F67C805F3}"/>
              </a:ext>
            </a:extLst>
          </p:cNvPr>
          <p:cNvSpPr>
            <a:spLocks noGrp="1"/>
          </p:cNvSpPr>
          <p:nvPr>
            <p:ph type="title"/>
          </p:nvPr>
        </p:nvSpPr>
        <p:spPr/>
        <p:txBody>
          <a:bodyPr/>
          <a:lstStyle/>
          <a:p>
            <a:r>
              <a:rPr lang="en-US" dirty="0"/>
              <a:t>Problem </a:t>
            </a:r>
          </a:p>
        </p:txBody>
      </p:sp>
      <p:sp>
        <p:nvSpPr>
          <p:cNvPr id="3" name="Content Placeholder 2">
            <a:extLst>
              <a:ext uri="{FF2B5EF4-FFF2-40B4-BE49-F238E27FC236}">
                <a16:creationId xmlns:a16="http://schemas.microsoft.com/office/drawing/2014/main" id="{43BE8851-14CE-443B-8967-B78096D5C3AB}"/>
              </a:ext>
            </a:extLst>
          </p:cNvPr>
          <p:cNvSpPr>
            <a:spLocks noGrp="1"/>
          </p:cNvSpPr>
          <p:nvPr>
            <p:ph idx="1"/>
          </p:nvPr>
        </p:nvSpPr>
        <p:spPr/>
        <p:txBody>
          <a:bodyPr>
            <a:normAutofit fontScale="85000" lnSpcReduction="10000"/>
          </a:bodyPr>
          <a:lstStyle/>
          <a:p>
            <a:r>
              <a:rPr lang="en-US" dirty="0"/>
              <a:t>Often become biologically fouled , the development of a microbial film on the feedwater surfaces of RO membrane results in severe effects. </a:t>
            </a:r>
          </a:p>
          <a:p>
            <a:pPr lvl="1"/>
            <a:r>
              <a:rPr lang="en-US" dirty="0"/>
              <a:t>Decline in the membrane water flux ( the rate at which water permeates on a reverse osmosis membrane)</a:t>
            </a:r>
          </a:p>
          <a:p>
            <a:pPr lvl="1"/>
            <a:r>
              <a:rPr lang="en-US" dirty="0"/>
              <a:t>Increase in transmembrane operating pressure</a:t>
            </a:r>
          </a:p>
          <a:p>
            <a:pPr lvl="1"/>
            <a:r>
              <a:rPr lang="en-US" dirty="0"/>
              <a:t>Increases energy consumption </a:t>
            </a:r>
          </a:p>
          <a:p>
            <a:pPr lvl="1"/>
            <a:r>
              <a:rPr lang="en-US" dirty="0"/>
              <a:t>The RO membrane polymer itself may also be directly or indirectly biodegraded by the organisms. </a:t>
            </a:r>
          </a:p>
          <a:p>
            <a:pPr marL="274320" lvl="1" indent="0">
              <a:buNone/>
            </a:pPr>
            <a:endParaRPr lang="en-US" dirty="0"/>
          </a:p>
          <a:p>
            <a:pPr marL="274320" lvl="1" indent="0">
              <a:buNone/>
            </a:pPr>
            <a:r>
              <a:rPr lang="en-US" dirty="0"/>
              <a:t>Loading Ag-NPs on RO membranes for biofouling mitigation</a:t>
            </a:r>
          </a:p>
          <a:p>
            <a:pPr marL="274320" lvl="1" indent="0">
              <a:buNone/>
            </a:pPr>
            <a:r>
              <a:rPr lang="en-US" dirty="0"/>
              <a:t>Silver nanoparticles (Ag-NPs), a known biocide, was used for their unique antibacterial, antiviral, and antifungal properties. </a:t>
            </a:r>
          </a:p>
          <a:p>
            <a:pPr marL="274320" lvl="1" indent="0">
              <a:buNone/>
            </a:pPr>
            <a:r>
              <a:rPr lang="en-US" dirty="0"/>
              <a:t>“ The formed Ag NPs imparted strong antibacterial activity to the membrane, leading to reduction of more than 75% in the number of live bacteria attached to the membrane for three model bacteria strains. </a:t>
            </a:r>
          </a:p>
          <a:p>
            <a:pPr lvl="1"/>
            <a:r>
              <a:rPr lang="en-US" dirty="0"/>
              <a:t>Testbed team identified fast silver release from silver-coated membranes that impair the long-term performance of antimicrobial coatings for biofouling control.</a:t>
            </a:r>
          </a:p>
          <a:p>
            <a:pPr lvl="1"/>
            <a:r>
              <a:rPr lang="en-US" dirty="0"/>
              <a:t>Silver leaches it very fast, slow down the leaching of silver NPs</a:t>
            </a:r>
          </a:p>
          <a:p>
            <a:pPr marL="274320" lvl="1" indent="0">
              <a:buNone/>
            </a:pPr>
            <a:endParaRPr lang="en-US" dirty="0"/>
          </a:p>
          <a:p>
            <a:pPr marL="274320" lvl="1" indent="0">
              <a:buNone/>
            </a:pPr>
            <a:endParaRPr lang="en-US" dirty="0"/>
          </a:p>
        </p:txBody>
      </p:sp>
    </p:spTree>
    <p:extLst>
      <p:ext uri="{BB962C8B-B14F-4D97-AF65-F5344CB8AC3E}">
        <p14:creationId xmlns:p14="http://schemas.microsoft.com/office/powerpoint/2010/main" val="1329253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4088E0-F050-474E-B631-E6DDD838A61C}"/>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8F98EAEA-A938-4F5D-9138-F546DACCEE33}"/>
              </a:ext>
            </a:extLst>
          </p:cNvPr>
          <p:cNvSpPr>
            <a:spLocks noGrp="1"/>
          </p:cNvSpPr>
          <p:nvPr>
            <p:ph idx="1"/>
          </p:nvPr>
        </p:nvSpPr>
        <p:spPr/>
        <p:txBody>
          <a:bodyPr>
            <a:normAutofit/>
          </a:bodyPr>
          <a:lstStyle/>
          <a:p>
            <a:r>
              <a:rPr lang="en-US" dirty="0"/>
              <a:t>Studies have shown that Ag released from the membrane in the form of either Ag ions or AgNP will accelerate the antimicrobial activity of the membrane. </a:t>
            </a:r>
          </a:p>
          <a:p>
            <a:r>
              <a:rPr lang="en-US" dirty="0"/>
              <a:t>However, the silver release from the membrane will lower the silver loading on the membrane, which will eventually shorten the antimicrobial activity lifetime of the membrane. Therefore, the silver leaching amount is a crucial parameter that needs to be determined for every type of Ag composite membrane.</a:t>
            </a:r>
          </a:p>
          <a:p>
            <a:pPr marL="0" indent="0">
              <a:buNone/>
            </a:pPr>
            <a:endParaRPr lang="en-US" dirty="0"/>
          </a:p>
          <a:p>
            <a:pPr marL="0" indent="0">
              <a:buNone/>
            </a:pPr>
            <a:r>
              <a:rPr lang="en-US" dirty="0"/>
              <a:t>1) Reduce the solubility of silver nanoparticles by partial sulfidation of the particles. </a:t>
            </a:r>
          </a:p>
          <a:p>
            <a:pPr marL="0" indent="0">
              <a:buNone/>
            </a:pPr>
            <a:r>
              <a:rPr lang="en-US" dirty="0"/>
              <a:t>2) Quantification of the antimicrobial activity of membranes functionalized with silver nanoparticles of different sulfidation levels. </a:t>
            </a:r>
          </a:p>
          <a:p>
            <a:pPr marL="0" indent="0" algn="r">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676529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Sulfidation of silver nanoparticles</a:t>
            </a:r>
          </a:p>
        </p:txBody>
      </p:sp>
      <p:sp>
        <p:nvSpPr>
          <p:cNvPr id="3" name="Content Placeholder 2"/>
          <p:cNvSpPr>
            <a:spLocks noGrp="1"/>
          </p:cNvSpPr>
          <p:nvPr>
            <p:ph idx="1"/>
          </p:nvPr>
        </p:nvSpPr>
        <p:spPr>
          <a:xfrm>
            <a:off x="1069848" y="2093416"/>
            <a:ext cx="10058400" cy="4050792"/>
          </a:xfrm>
        </p:spPr>
        <p:txBody>
          <a:bodyPr>
            <a:normAutofit/>
          </a:bodyPr>
          <a:lstStyle/>
          <a:p>
            <a:pPr marL="0" indent="0">
              <a:buNone/>
            </a:pPr>
            <a:r>
              <a:rPr lang="en-US" dirty="0"/>
              <a:t>Materials used</a:t>
            </a:r>
          </a:p>
          <a:p>
            <a:r>
              <a:rPr lang="en-US" dirty="0"/>
              <a:t>BW30 RO membranes</a:t>
            </a:r>
          </a:p>
          <a:p>
            <a:r>
              <a:rPr lang="en-US" dirty="0"/>
              <a:t>3mM AgNO3</a:t>
            </a:r>
          </a:p>
          <a:p>
            <a:r>
              <a:rPr lang="en-US" dirty="0"/>
              <a:t>3mM NaBH4 </a:t>
            </a:r>
          </a:p>
          <a:p>
            <a:r>
              <a:rPr lang="en-US" dirty="0"/>
              <a:t>Different concentrations of Na2S (10</a:t>
            </a:r>
            <a:r>
              <a:rPr lang="en-US" baseline="30000" dirty="0"/>
              <a:t>-1 </a:t>
            </a:r>
            <a:r>
              <a:rPr lang="en-US" dirty="0"/>
              <a:t>, 10</a:t>
            </a:r>
            <a:r>
              <a:rPr lang="en-US" baseline="30000" dirty="0"/>
              <a:t>-2 </a:t>
            </a:r>
            <a:r>
              <a:rPr lang="en-US" dirty="0"/>
              <a:t>, 10</a:t>
            </a:r>
            <a:r>
              <a:rPr lang="en-US" baseline="30000" dirty="0"/>
              <a:t>-3 </a:t>
            </a:r>
            <a:r>
              <a:rPr lang="en-US" dirty="0"/>
              <a:t>, 10</a:t>
            </a:r>
            <a:r>
              <a:rPr lang="en-US" baseline="30000" dirty="0"/>
              <a:t>-4</a:t>
            </a:r>
            <a:r>
              <a:rPr lang="en-US" dirty="0"/>
              <a:t>, and 10</a:t>
            </a:r>
            <a:r>
              <a:rPr lang="en-US" baseline="30000" dirty="0"/>
              <a:t>-5</a:t>
            </a:r>
            <a:r>
              <a:rPr lang="en-US" dirty="0"/>
              <a:t> )</a:t>
            </a:r>
          </a:p>
        </p:txBody>
      </p:sp>
      <p:pic>
        <p:nvPicPr>
          <p:cNvPr id="7" name="Picture 6">
            <a:extLst>
              <a:ext uri="{FF2B5EF4-FFF2-40B4-BE49-F238E27FC236}">
                <a16:creationId xmlns:a16="http://schemas.microsoft.com/office/drawing/2014/main" id="{06CFCD16-AB4F-4E77-B75C-0697769377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801869" y="2558067"/>
            <a:ext cx="5122507" cy="3477359"/>
          </a:xfrm>
          <a:prstGeom prst="rect">
            <a:avLst/>
          </a:prstGeom>
        </p:spPr>
      </p:pic>
    </p:spTree>
    <p:extLst>
      <p:ext uri="{BB962C8B-B14F-4D97-AF65-F5344CB8AC3E}">
        <p14:creationId xmlns:p14="http://schemas.microsoft.com/office/powerpoint/2010/main" val="543065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87"/>
          <p:cNvGrpSpPr/>
          <p:nvPr/>
        </p:nvGrpSpPr>
        <p:grpSpPr>
          <a:xfrm>
            <a:off x="954576" y="1670858"/>
            <a:ext cx="4382195" cy="2660074"/>
            <a:chOff x="954577" y="1670858"/>
            <a:chExt cx="3600798" cy="2100350"/>
          </a:xfrm>
        </p:grpSpPr>
        <p:sp>
          <p:nvSpPr>
            <p:cNvPr id="4" name="Rectangle 3"/>
            <p:cNvSpPr/>
            <p:nvPr/>
          </p:nvSpPr>
          <p:spPr>
            <a:xfrm>
              <a:off x="955964" y="1670858"/>
              <a:ext cx="3599411" cy="1413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955963" y="1812175"/>
              <a:ext cx="3599411" cy="26600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nvGrpSpPr>
            <p:cNvPr id="78" name="Group 77"/>
            <p:cNvGrpSpPr/>
            <p:nvPr/>
          </p:nvGrpSpPr>
          <p:grpSpPr>
            <a:xfrm>
              <a:off x="955963" y="2464724"/>
              <a:ext cx="3599411" cy="447502"/>
              <a:chOff x="4275513" y="2664229"/>
              <a:chExt cx="3599411" cy="447502"/>
            </a:xfrm>
          </p:grpSpPr>
          <p:sp>
            <p:nvSpPr>
              <p:cNvPr id="5" name="Rectangle 4"/>
              <p:cNvSpPr/>
              <p:nvPr/>
            </p:nvSpPr>
            <p:spPr>
              <a:xfrm>
                <a:off x="4275513" y="2704407"/>
                <a:ext cx="3599411" cy="1413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275513" y="2845724"/>
                <a:ext cx="3599411" cy="26600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0" name="Oval 9"/>
              <p:cNvSpPr/>
              <p:nvPr/>
            </p:nvSpPr>
            <p:spPr>
              <a:xfrm>
                <a:off x="4374573" y="2685011"/>
                <a:ext cx="45720" cy="498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1" name="Oval 10"/>
              <p:cNvSpPr/>
              <p:nvPr/>
            </p:nvSpPr>
            <p:spPr>
              <a:xfrm>
                <a:off x="4509654" y="2801389"/>
                <a:ext cx="45720" cy="498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 name="Oval 11"/>
              <p:cNvSpPr/>
              <p:nvPr/>
            </p:nvSpPr>
            <p:spPr>
              <a:xfrm>
                <a:off x="4737562" y="2705794"/>
                <a:ext cx="45720" cy="498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 name="Oval 12"/>
              <p:cNvSpPr/>
              <p:nvPr/>
            </p:nvSpPr>
            <p:spPr>
              <a:xfrm>
                <a:off x="5746173" y="2776451"/>
                <a:ext cx="45720" cy="498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 name="Oval 13"/>
              <p:cNvSpPr/>
              <p:nvPr/>
            </p:nvSpPr>
            <p:spPr>
              <a:xfrm>
                <a:off x="5191992" y="2721035"/>
                <a:ext cx="45720" cy="498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5" name="Oval 14"/>
              <p:cNvSpPr/>
              <p:nvPr/>
            </p:nvSpPr>
            <p:spPr>
              <a:xfrm>
                <a:off x="6050973" y="2690550"/>
                <a:ext cx="45720" cy="498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6" name="Oval 15"/>
              <p:cNvSpPr/>
              <p:nvPr/>
            </p:nvSpPr>
            <p:spPr>
              <a:xfrm>
                <a:off x="6353695" y="2733504"/>
                <a:ext cx="45720" cy="498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7" name="Oval 16"/>
              <p:cNvSpPr/>
              <p:nvPr/>
            </p:nvSpPr>
            <p:spPr>
              <a:xfrm>
                <a:off x="6637713" y="2664229"/>
                <a:ext cx="45720" cy="498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8" name="Oval 17"/>
              <p:cNvSpPr/>
              <p:nvPr/>
            </p:nvSpPr>
            <p:spPr>
              <a:xfrm>
                <a:off x="6637713" y="2733504"/>
                <a:ext cx="45720" cy="498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9" name="Oval 18"/>
              <p:cNvSpPr/>
              <p:nvPr/>
            </p:nvSpPr>
            <p:spPr>
              <a:xfrm>
                <a:off x="6835833" y="2758442"/>
                <a:ext cx="45720" cy="498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0" name="Oval 19"/>
              <p:cNvSpPr/>
              <p:nvPr/>
            </p:nvSpPr>
            <p:spPr>
              <a:xfrm>
                <a:off x="7237962" y="2715490"/>
                <a:ext cx="45720" cy="498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1" name="Oval 20"/>
              <p:cNvSpPr/>
              <p:nvPr/>
            </p:nvSpPr>
            <p:spPr>
              <a:xfrm>
                <a:off x="7603375" y="2680856"/>
                <a:ext cx="45720" cy="498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grpSp>
          <p:nvGrpSpPr>
            <p:cNvPr id="86" name="Group 85"/>
            <p:cNvGrpSpPr/>
            <p:nvPr/>
          </p:nvGrpSpPr>
          <p:grpSpPr>
            <a:xfrm>
              <a:off x="954577" y="3287875"/>
              <a:ext cx="3599411" cy="483333"/>
              <a:chOff x="954577" y="3287875"/>
              <a:chExt cx="3599411" cy="483333"/>
            </a:xfrm>
          </p:grpSpPr>
          <p:sp>
            <p:nvSpPr>
              <p:cNvPr id="22" name="Rectangle 21"/>
              <p:cNvSpPr/>
              <p:nvPr/>
            </p:nvSpPr>
            <p:spPr>
              <a:xfrm>
                <a:off x="954577" y="3363884"/>
                <a:ext cx="3599411" cy="1413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954577" y="3505201"/>
                <a:ext cx="3599411" cy="26600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nvGrpSpPr>
              <p:cNvPr id="37" name="Group 36"/>
              <p:cNvGrpSpPr/>
              <p:nvPr/>
            </p:nvGrpSpPr>
            <p:grpSpPr>
              <a:xfrm>
                <a:off x="997524" y="3337216"/>
                <a:ext cx="92134" cy="85204"/>
                <a:chOff x="3664182" y="4308419"/>
                <a:chExt cx="92134" cy="85204"/>
              </a:xfrm>
            </p:grpSpPr>
            <p:sp>
              <p:nvSpPr>
                <p:cNvPr id="36" name="Oval 35"/>
                <p:cNvSpPr/>
                <p:nvPr/>
              </p:nvSpPr>
              <p:spPr>
                <a:xfrm>
                  <a:off x="3664182" y="4308419"/>
                  <a:ext cx="92134" cy="8520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4" name="Oval 23"/>
                <p:cNvSpPr/>
                <p:nvPr/>
              </p:nvSpPr>
              <p:spPr>
                <a:xfrm>
                  <a:off x="3687389" y="4334396"/>
                  <a:ext cx="45720" cy="498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25" name="Oval 24"/>
              <p:cNvSpPr/>
              <p:nvPr/>
            </p:nvSpPr>
            <p:spPr>
              <a:xfrm>
                <a:off x="1188718" y="3460866"/>
                <a:ext cx="45720" cy="498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6" name="Oval 25"/>
              <p:cNvSpPr/>
              <p:nvPr/>
            </p:nvSpPr>
            <p:spPr>
              <a:xfrm>
                <a:off x="1416626" y="3365271"/>
                <a:ext cx="45720" cy="498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7" name="Oval 26"/>
              <p:cNvSpPr/>
              <p:nvPr/>
            </p:nvSpPr>
            <p:spPr>
              <a:xfrm>
                <a:off x="2425237" y="3435928"/>
                <a:ext cx="45720" cy="498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8" name="Oval 27"/>
              <p:cNvSpPr/>
              <p:nvPr/>
            </p:nvSpPr>
            <p:spPr>
              <a:xfrm>
                <a:off x="1871056" y="3380512"/>
                <a:ext cx="45720" cy="498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9" name="Oval 28"/>
              <p:cNvSpPr/>
              <p:nvPr/>
            </p:nvSpPr>
            <p:spPr>
              <a:xfrm>
                <a:off x="2730037" y="3350027"/>
                <a:ext cx="45720" cy="498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0" name="Oval 29"/>
              <p:cNvSpPr/>
              <p:nvPr/>
            </p:nvSpPr>
            <p:spPr>
              <a:xfrm>
                <a:off x="3032759" y="3392981"/>
                <a:ext cx="45720" cy="498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1" name="Oval 30"/>
              <p:cNvSpPr/>
              <p:nvPr/>
            </p:nvSpPr>
            <p:spPr>
              <a:xfrm>
                <a:off x="3316777" y="3323706"/>
                <a:ext cx="45720" cy="498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2" name="Oval 31"/>
              <p:cNvSpPr/>
              <p:nvPr/>
            </p:nvSpPr>
            <p:spPr>
              <a:xfrm>
                <a:off x="3316777" y="3392981"/>
                <a:ext cx="45720" cy="498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3" name="Oval 32"/>
              <p:cNvSpPr/>
              <p:nvPr/>
            </p:nvSpPr>
            <p:spPr>
              <a:xfrm>
                <a:off x="3514897" y="3417919"/>
                <a:ext cx="45720" cy="498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4" name="Oval 33"/>
              <p:cNvSpPr/>
              <p:nvPr/>
            </p:nvSpPr>
            <p:spPr>
              <a:xfrm>
                <a:off x="3917026" y="3374967"/>
                <a:ext cx="45720" cy="498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5" name="Oval 34"/>
              <p:cNvSpPr/>
              <p:nvPr/>
            </p:nvSpPr>
            <p:spPr>
              <a:xfrm>
                <a:off x="4282439" y="3340333"/>
                <a:ext cx="45720" cy="498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nvGrpSpPr>
              <p:cNvPr id="38" name="Group 37"/>
              <p:cNvGrpSpPr/>
              <p:nvPr/>
            </p:nvGrpSpPr>
            <p:grpSpPr>
              <a:xfrm>
                <a:off x="1158930" y="3429695"/>
                <a:ext cx="92134" cy="85204"/>
                <a:chOff x="3664182" y="4308419"/>
                <a:chExt cx="92134" cy="85204"/>
              </a:xfrm>
            </p:grpSpPr>
            <p:sp>
              <p:nvSpPr>
                <p:cNvPr id="39" name="Oval 38"/>
                <p:cNvSpPr/>
                <p:nvPr/>
              </p:nvSpPr>
              <p:spPr>
                <a:xfrm>
                  <a:off x="3664182" y="4308419"/>
                  <a:ext cx="92134" cy="8520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0" name="Oval 39"/>
                <p:cNvSpPr/>
                <p:nvPr/>
              </p:nvSpPr>
              <p:spPr>
                <a:xfrm>
                  <a:off x="3687389" y="4334396"/>
                  <a:ext cx="45720" cy="498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grpSp>
            <p:nvGrpSpPr>
              <p:cNvPr id="41" name="Group 40"/>
              <p:cNvGrpSpPr/>
              <p:nvPr/>
            </p:nvGrpSpPr>
            <p:grpSpPr>
              <a:xfrm>
                <a:off x="1419742" y="3342585"/>
                <a:ext cx="92134" cy="85204"/>
                <a:chOff x="3664182" y="4308419"/>
                <a:chExt cx="92134" cy="85204"/>
              </a:xfrm>
            </p:grpSpPr>
            <p:sp>
              <p:nvSpPr>
                <p:cNvPr id="42" name="Oval 41"/>
                <p:cNvSpPr/>
                <p:nvPr/>
              </p:nvSpPr>
              <p:spPr>
                <a:xfrm>
                  <a:off x="3664182" y="4308419"/>
                  <a:ext cx="92134" cy="8520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3" name="Oval 42"/>
                <p:cNvSpPr/>
                <p:nvPr/>
              </p:nvSpPr>
              <p:spPr>
                <a:xfrm>
                  <a:off x="3687389" y="4334396"/>
                  <a:ext cx="45720" cy="498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grpSp>
            <p:nvGrpSpPr>
              <p:cNvPr id="44" name="Group 43"/>
              <p:cNvGrpSpPr/>
              <p:nvPr/>
            </p:nvGrpSpPr>
            <p:grpSpPr>
              <a:xfrm>
                <a:off x="1862739" y="3361118"/>
                <a:ext cx="92134" cy="85204"/>
                <a:chOff x="3664182" y="4308419"/>
                <a:chExt cx="92134" cy="85204"/>
              </a:xfrm>
            </p:grpSpPr>
            <p:sp>
              <p:nvSpPr>
                <p:cNvPr id="45" name="Oval 44"/>
                <p:cNvSpPr/>
                <p:nvPr/>
              </p:nvSpPr>
              <p:spPr>
                <a:xfrm>
                  <a:off x="3664182" y="4308419"/>
                  <a:ext cx="92134" cy="8520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6" name="Oval 45"/>
                <p:cNvSpPr/>
                <p:nvPr/>
              </p:nvSpPr>
              <p:spPr>
                <a:xfrm>
                  <a:off x="3687389" y="4334396"/>
                  <a:ext cx="45720" cy="498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grpSp>
            <p:nvGrpSpPr>
              <p:cNvPr id="47" name="Group 46"/>
              <p:cNvGrpSpPr/>
              <p:nvPr/>
            </p:nvGrpSpPr>
            <p:grpSpPr>
              <a:xfrm>
                <a:off x="2423680" y="3395406"/>
                <a:ext cx="92134" cy="85204"/>
                <a:chOff x="3664182" y="4308419"/>
                <a:chExt cx="92134" cy="85204"/>
              </a:xfrm>
            </p:grpSpPr>
            <p:sp>
              <p:nvSpPr>
                <p:cNvPr id="48" name="Oval 47"/>
                <p:cNvSpPr/>
                <p:nvPr/>
              </p:nvSpPr>
              <p:spPr>
                <a:xfrm>
                  <a:off x="3664182" y="4308419"/>
                  <a:ext cx="92134" cy="8520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9" name="Oval 48"/>
                <p:cNvSpPr/>
                <p:nvPr/>
              </p:nvSpPr>
              <p:spPr>
                <a:xfrm>
                  <a:off x="3687389" y="4334396"/>
                  <a:ext cx="45720" cy="498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grpSp>
            <p:nvGrpSpPr>
              <p:cNvPr id="50" name="Group 49"/>
              <p:cNvGrpSpPr/>
              <p:nvPr/>
            </p:nvGrpSpPr>
            <p:grpSpPr>
              <a:xfrm>
                <a:off x="2730905" y="3340333"/>
                <a:ext cx="92134" cy="85204"/>
                <a:chOff x="3664182" y="4308419"/>
                <a:chExt cx="92134" cy="85204"/>
              </a:xfrm>
            </p:grpSpPr>
            <p:sp>
              <p:nvSpPr>
                <p:cNvPr id="51" name="Oval 50"/>
                <p:cNvSpPr/>
                <p:nvPr/>
              </p:nvSpPr>
              <p:spPr>
                <a:xfrm>
                  <a:off x="3664182" y="4308419"/>
                  <a:ext cx="92134" cy="8520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52" name="Oval 51"/>
                <p:cNvSpPr/>
                <p:nvPr/>
              </p:nvSpPr>
              <p:spPr>
                <a:xfrm>
                  <a:off x="3687389" y="4334396"/>
                  <a:ext cx="45720" cy="498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grpSp>
            <p:nvGrpSpPr>
              <p:cNvPr id="53" name="Group 52"/>
              <p:cNvGrpSpPr/>
              <p:nvPr/>
            </p:nvGrpSpPr>
            <p:grpSpPr>
              <a:xfrm>
                <a:off x="3025488" y="3377049"/>
                <a:ext cx="92134" cy="85204"/>
                <a:chOff x="3664182" y="4308419"/>
                <a:chExt cx="92134" cy="85204"/>
              </a:xfrm>
            </p:grpSpPr>
            <p:sp>
              <p:nvSpPr>
                <p:cNvPr id="54" name="Oval 53"/>
                <p:cNvSpPr/>
                <p:nvPr/>
              </p:nvSpPr>
              <p:spPr>
                <a:xfrm>
                  <a:off x="3664182" y="4308419"/>
                  <a:ext cx="92134" cy="8520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55" name="Oval 54"/>
                <p:cNvSpPr/>
                <p:nvPr/>
              </p:nvSpPr>
              <p:spPr>
                <a:xfrm>
                  <a:off x="3687389" y="4334396"/>
                  <a:ext cx="45720" cy="498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grpSp>
            <p:nvGrpSpPr>
              <p:cNvPr id="56" name="Group 55"/>
              <p:cNvGrpSpPr/>
              <p:nvPr/>
            </p:nvGrpSpPr>
            <p:grpSpPr>
              <a:xfrm>
                <a:off x="3311314" y="3287875"/>
                <a:ext cx="92134" cy="85204"/>
                <a:chOff x="3656642" y="4316227"/>
                <a:chExt cx="92134" cy="85204"/>
              </a:xfrm>
            </p:grpSpPr>
            <p:sp>
              <p:nvSpPr>
                <p:cNvPr id="57" name="Oval 56"/>
                <p:cNvSpPr/>
                <p:nvPr/>
              </p:nvSpPr>
              <p:spPr>
                <a:xfrm>
                  <a:off x="3656642" y="4316227"/>
                  <a:ext cx="92134" cy="8520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58" name="Oval 57"/>
                <p:cNvSpPr/>
                <p:nvPr/>
              </p:nvSpPr>
              <p:spPr>
                <a:xfrm>
                  <a:off x="3687389" y="4334396"/>
                  <a:ext cx="45720" cy="498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grpSp>
            <p:nvGrpSpPr>
              <p:cNvPr id="59" name="Group 58"/>
              <p:cNvGrpSpPr/>
              <p:nvPr/>
            </p:nvGrpSpPr>
            <p:grpSpPr>
              <a:xfrm>
                <a:off x="3270710" y="3393676"/>
                <a:ext cx="92134" cy="85204"/>
                <a:chOff x="3664182" y="4308419"/>
                <a:chExt cx="92134" cy="85204"/>
              </a:xfrm>
            </p:grpSpPr>
            <p:sp>
              <p:nvSpPr>
                <p:cNvPr id="60" name="Oval 59"/>
                <p:cNvSpPr/>
                <p:nvPr/>
              </p:nvSpPr>
              <p:spPr>
                <a:xfrm>
                  <a:off x="3664182" y="4308419"/>
                  <a:ext cx="92134" cy="8520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61" name="Oval 60"/>
                <p:cNvSpPr/>
                <p:nvPr/>
              </p:nvSpPr>
              <p:spPr>
                <a:xfrm>
                  <a:off x="3687389" y="4334396"/>
                  <a:ext cx="45720" cy="498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grpSp>
            <p:nvGrpSpPr>
              <p:cNvPr id="62" name="Group 61"/>
              <p:cNvGrpSpPr/>
              <p:nvPr/>
            </p:nvGrpSpPr>
            <p:grpSpPr>
              <a:xfrm>
                <a:off x="3516454" y="3403369"/>
                <a:ext cx="92134" cy="85204"/>
                <a:chOff x="3664182" y="4308419"/>
                <a:chExt cx="92134" cy="85204"/>
              </a:xfrm>
            </p:grpSpPr>
            <p:sp>
              <p:nvSpPr>
                <p:cNvPr id="63" name="Oval 62"/>
                <p:cNvSpPr/>
                <p:nvPr/>
              </p:nvSpPr>
              <p:spPr>
                <a:xfrm>
                  <a:off x="3664182" y="4308419"/>
                  <a:ext cx="92134" cy="8520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64" name="Oval 63"/>
                <p:cNvSpPr/>
                <p:nvPr/>
              </p:nvSpPr>
              <p:spPr>
                <a:xfrm>
                  <a:off x="3687389" y="4334396"/>
                  <a:ext cx="45720" cy="498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grpSp>
            <p:nvGrpSpPr>
              <p:cNvPr id="65" name="Group 64"/>
              <p:cNvGrpSpPr/>
              <p:nvPr/>
            </p:nvGrpSpPr>
            <p:grpSpPr>
              <a:xfrm>
                <a:off x="3911655" y="3346223"/>
                <a:ext cx="93866" cy="85204"/>
                <a:chOff x="3647556" y="4308419"/>
                <a:chExt cx="93866" cy="85204"/>
              </a:xfrm>
            </p:grpSpPr>
            <p:sp>
              <p:nvSpPr>
                <p:cNvPr id="66" name="Oval 65"/>
                <p:cNvSpPr/>
                <p:nvPr/>
              </p:nvSpPr>
              <p:spPr>
                <a:xfrm>
                  <a:off x="3647556" y="4308419"/>
                  <a:ext cx="92134" cy="8520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67" name="Oval 66"/>
                <p:cNvSpPr/>
                <p:nvPr/>
              </p:nvSpPr>
              <p:spPr>
                <a:xfrm>
                  <a:off x="3695702" y="4334396"/>
                  <a:ext cx="45720" cy="498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grpSp>
            <p:nvGrpSpPr>
              <p:cNvPr id="68" name="Group 67"/>
              <p:cNvGrpSpPr/>
              <p:nvPr/>
            </p:nvGrpSpPr>
            <p:grpSpPr>
              <a:xfrm>
                <a:off x="4276374" y="3335142"/>
                <a:ext cx="92134" cy="85204"/>
                <a:chOff x="3647556" y="4308419"/>
                <a:chExt cx="92134" cy="85204"/>
              </a:xfrm>
            </p:grpSpPr>
            <p:sp>
              <p:nvSpPr>
                <p:cNvPr id="69" name="Oval 68"/>
                <p:cNvSpPr/>
                <p:nvPr/>
              </p:nvSpPr>
              <p:spPr>
                <a:xfrm>
                  <a:off x="3647556" y="4308419"/>
                  <a:ext cx="92134" cy="8520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70" name="Oval 69"/>
                <p:cNvSpPr/>
                <p:nvPr/>
              </p:nvSpPr>
              <p:spPr>
                <a:xfrm>
                  <a:off x="3670763" y="4326083"/>
                  <a:ext cx="45720" cy="498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grpSp>
      </p:grpSp>
      <p:grpSp>
        <p:nvGrpSpPr>
          <p:cNvPr id="87" name="Group 86"/>
          <p:cNvGrpSpPr/>
          <p:nvPr/>
        </p:nvGrpSpPr>
        <p:grpSpPr>
          <a:xfrm>
            <a:off x="7526698" y="1931308"/>
            <a:ext cx="3992663" cy="1701294"/>
            <a:chOff x="5181603" y="1214689"/>
            <a:chExt cx="2143297" cy="797748"/>
          </a:xfrm>
        </p:grpSpPr>
        <p:sp>
          <p:nvSpPr>
            <p:cNvPr id="72" name="Rectangle 71"/>
            <p:cNvSpPr/>
            <p:nvPr/>
          </p:nvSpPr>
          <p:spPr>
            <a:xfrm>
              <a:off x="5181603" y="1280160"/>
              <a:ext cx="279860" cy="83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73" name="TextBox 72"/>
            <p:cNvSpPr txBox="1"/>
            <p:nvPr/>
          </p:nvSpPr>
          <p:spPr>
            <a:xfrm>
              <a:off x="5444144" y="1214689"/>
              <a:ext cx="1857202" cy="187614"/>
            </a:xfrm>
            <a:prstGeom prst="rect">
              <a:avLst/>
            </a:prstGeom>
            <a:noFill/>
          </p:spPr>
          <p:txBody>
            <a:bodyPr wrap="square" rtlCol="0">
              <a:spAutoFit/>
            </a:bodyPr>
            <a:lstStyle/>
            <a:p>
              <a:r>
                <a:rPr lang="en-US" sz="2000" dirty="0"/>
                <a:t>PA active layer</a:t>
              </a:r>
            </a:p>
          </p:txBody>
        </p:sp>
        <p:sp>
          <p:nvSpPr>
            <p:cNvPr id="75" name="Rectangle 74"/>
            <p:cNvSpPr/>
            <p:nvPr/>
          </p:nvSpPr>
          <p:spPr>
            <a:xfrm>
              <a:off x="5184369" y="1432560"/>
              <a:ext cx="279860" cy="8312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p>
          </p:txBody>
        </p:sp>
        <p:sp>
          <p:nvSpPr>
            <p:cNvPr id="76" name="TextBox 75"/>
            <p:cNvSpPr txBox="1"/>
            <p:nvPr/>
          </p:nvSpPr>
          <p:spPr>
            <a:xfrm>
              <a:off x="5455921" y="1386238"/>
              <a:ext cx="1857202" cy="187614"/>
            </a:xfrm>
            <a:prstGeom prst="rect">
              <a:avLst/>
            </a:prstGeom>
            <a:noFill/>
          </p:spPr>
          <p:txBody>
            <a:bodyPr wrap="square" rtlCol="0">
              <a:spAutoFit/>
            </a:bodyPr>
            <a:lstStyle/>
            <a:p>
              <a:r>
                <a:rPr lang="en-US" sz="2000" dirty="0"/>
                <a:t>PS layer</a:t>
              </a:r>
            </a:p>
          </p:txBody>
        </p:sp>
        <p:sp>
          <p:nvSpPr>
            <p:cNvPr id="77" name="Oval 76"/>
            <p:cNvSpPr/>
            <p:nvPr/>
          </p:nvSpPr>
          <p:spPr>
            <a:xfrm>
              <a:off x="5297284" y="1619602"/>
              <a:ext cx="45720" cy="498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800" dirty="0"/>
            </a:p>
          </p:txBody>
        </p:sp>
        <p:sp>
          <p:nvSpPr>
            <p:cNvPr id="80" name="TextBox 79"/>
            <p:cNvSpPr txBox="1"/>
            <p:nvPr/>
          </p:nvSpPr>
          <p:spPr>
            <a:xfrm>
              <a:off x="5467698" y="1563574"/>
              <a:ext cx="1857202" cy="187614"/>
            </a:xfrm>
            <a:prstGeom prst="rect">
              <a:avLst/>
            </a:prstGeom>
            <a:noFill/>
          </p:spPr>
          <p:txBody>
            <a:bodyPr wrap="square" rtlCol="0">
              <a:spAutoFit/>
            </a:bodyPr>
            <a:lstStyle/>
            <a:p>
              <a:r>
                <a:rPr lang="en-US" sz="2000" dirty="0"/>
                <a:t>Ag NP</a:t>
              </a:r>
            </a:p>
          </p:txBody>
        </p:sp>
        <p:grpSp>
          <p:nvGrpSpPr>
            <p:cNvPr id="82" name="Group 81"/>
            <p:cNvGrpSpPr/>
            <p:nvPr/>
          </p:nvGrpSpPr>
          <p:grpSpPr>
            <a:xfrm>
              <a:off x="5274077" y="1902576"/>
              <a:ext cx="92134" cy="85204"/>
              <a:chOff x="3647556" y="4308419"/>
              <a:chExt cx="92134" cy="85204"/>
            </a:xfrm>
          </p:grpSpPr>
          <p:sp>
            <p:nvSpPr>
              <p:cNvPr id="83" name="Oval 82"/>
              <p:cNvSpPr/>
              <p:nvPr/>
            </p:nvSpPr>
            <p:spPr>
              <a:xfrm>
                <a:off x="3647556" y="4308419"/>
                <a:ext cx="92134" cy="8520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p>
            </p:txBody>
          </p:sp>
          <p:sp>
            <p:nvSpPr>
              <p:cNvPr id="84" name="Oval 83"/>
              <p:cNvSpPr/>
              <p:nvPr/>
            </p:nvSpPr>
            <p:spPr>
              <a:xfrm>
                <a:off x="3670763" y="4326083"/>
                <a:ext cx="45720" cy="498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800" dirty="0"/>
              </a:p>
            </p:txBody>
          </p:sp>
        </p:grpSp>
        <p:sp>
          <p:nvSpPr>
            <p:cNvPr id="85" name="TextBox 84"/>
            <p:cNvSpPr txBox="1"/>
            <p:nvPr/>
          </p:nvSpPr>
          <p:spPr>
            <a:xfrm>
              <a:off x="5464229" y="1824823"/>
              <a:ext cx="1857202" cy="187614"/>
            </a:xfrm>
            <a:prstGeom prst="rect">
              <a:avLst/>
            </a:prstGeom>
            <a:noFill/>
          </p:spPr>
          <p:txBody>
            <a:bodyPr wrap="square" rtlCol="0">
              <a:spAutoFit/>
            </a:bodyPr>
            <a:lstStyle/>
            <a:p>
              <a:r>
                <a:rPr lang="en-US" sz="2000" dirty="0"/>
                <a:t>Ag</a:t>
              </a:r>
              <a:r>
                <a:rPr lang="en-US" sz="2000" baseline="-25000" dirty="0"/>
                <a:t>2</a:t>
              </a:r>
              <a:r>
                <a:rPr lang="en-US" sz="2000" dirty="0"/>
                <a:t>S</a:t>
              </a:r>
            </a:p>
          </p:txBody>
        </p:sp>
      </p:grpSp>
      <p:pic>
        <p:nvPicPr>
          <p:cNvPr id="3" name="Picture 2">
            <a:extLst>
              <a:ext uri="{FF2B5EF4-FFF2-40B4-BE49-F238E27FC236}">
                <a16:creationId xmlns:a16="http://schemas.microsoft.com/office/drawing/2014/main" id="{51AA796C-01C6-4FE7-BD0E-D522841D88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300" y="4509907"/>
            <a:ext cx="2052416" cy="1956992"/>
          </a:xfrm>
          <a:prstGeom prst="rect">
            <a:avLst/>
          </a:prstGeom>
        </p:spPr>
      </p:pic>
      <p:sp>
        <p:nvSpPr>
          <p:cNvPr id="6" name="TextBox 5">
            <a:extLst>
              <a:ext uri="{FF2B5EF4-FFF2-40B4-BE49-F238E27FC236}">
                <a16:creationId xmlns:a16="http://schemas.microsoft.com/office/drawing/2014/main" id="{EC8FBED2-DB4D-45C7-989A-D9F6638959D8}"/>
              </a:ext>
            </a:extLst>
          </p:cNvPr>
          <p:cNvSpPr txBox="1"/>
          <p:nvPr/>
        </p:nvSpPr>
        <p:spPr>
          <a:xfrm>
            <a:off x="1035086" y="6466899"/>
            <a:ext cx="2004524" cy="369332"/>
          </a:xfrm>
          <a:prstGeom prst="rect">
            <a:avLst/>
          </a:prstGeom>
          <a:noFill/>
        </p:spPr>
        <p:txBody>
          <a:bodyPr wrap="square" rtlCol="0">
            <a:spAutoFit/>
          </a:bodyPr>
          <a:lstStyle/>
          <a:p>
            <a:r>
              <a:rPr lang="en-US" dirty="0"/>
              <a:t>Pristine Membrane </a:t>
            </a:r>
          </a:p>
        </p:txBody>
      </p:sp>
      <p:pic>
        <p:nvPicPr>
          <p:cNvPr id="71" name="Picture 70">
            <a:extLst>
              <a:ext uri="{FF2B5EF4-FFF2-40B4-BE49-F238E27FC236}">
                <a16:creationId xmlns:a16="http://schemas.microsoft.com/office/drawing/2014/main" id="{97F51044-56E1-4FAD-86A0-CE722476E1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3131" y="4469700"/>
            <a:ext cx="1998812" cy="1970669"/>
          </a:xfrm>
          <a:prstGeom prst="rect">
            <a:avLst/>
          </a:prstGeom>
        </p:spPr>
      </p:pic>
      <p:sp>
        <p:nvSpPr>
          <p:cNvPr id="74" name="TextBox 73">
            <a:extLst>
              <a:ext uri="{FF2B5EF4-FFF2-40B4-BE49-F238E27FC236}">
                <a16:creationId xmlns:a16="http://schemas.microsoft.com/office/drawing/2014/main" id="{54BF3A3E-484B-4A08-9C91-EF03B62EAF62}"/>
              </a:ext>
            </a:extLst>
          </p:cNvPr>
          <p:cNvSpPr txBox="1"/>
          <p:nvPr/>
        </p:nvSpPr>
        <p:spPr>
          <a:xfrm>
            <a:off x="3587016" y="6466899"/>
            <a:ext cx="2000984" cy="369332"/>
          </a:xfrm>
          <a:prstGeom prst="rect">
            <a:avLst/>
          </a:prstGeom>
          <a:noFill/>
        </p:spPr>
        <p:txBody>
          <a:bodyPr wrap="square" rtlCol="0">
            <a:spAutoFit/>
          </a:bodyPr>
          <a:lstStyle/>
          <a:p>
            <a:r>
              <a:rPr lang="en-US" dirty="0"/>
              <a:t>Silver membrane </a:t>
            </a:r>
          </a:p>
        </p:txBody>
      </p:sp>
      <p:pic>
        <p:nvPicPr>
          <p:cNvPr id="90" name="Picture 89">
            <a:extLst>
              <a:ext uri="{FF2B5EF4-FFF2-40B4-BE49-F238E27FC236}">
                <a16:creationId xmlns:a16="http://schemas.microsoft.com/office/drawing/2014/main" id="{7C4BEE84-11BD-49D7-BC75-8461CA1A02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3646" y="4436999"/>
            <a:ext cx="2160039" cy="2003370"/>
          </a:xfrm>
          <a:prstGeom prst="rect">
            <a:avLst/>
          </a:prstGeom>
        </p:spPr>
      </p:pic>
      <p:sp>
        <p:nvSpPr>
          <p:cNvPr id="91" name="TextBox 90">
            <a:extLst>
              <a:ext uri="{FF2B5EF4-FFF2-40B4-BE49-F238E27FC236}">
                <a16:creationId xmlns:a16="http://schemas.microsoft.com/office/drawing/2014/main" id="{2C7EE685-2211-43B0-8AD4-F7AF4B8A6EA9}"/>
              </a:ext>
            </a:extLst>
          </p:cNvPr>
          <p:cNvSpPr txBox="1"/>
          <p:nvPr/>
        </p:nvSpPr>
        <p:spPr>
          <a:xfrm>
            <a:off x="6083300" y="6488668"/>
            <a:ext cx="2262762" cy="369332"/>
          </a:xfrm>
          <a:prstGeom prst="rect">
            <a:avLst/>
          </a:prstGeom>
          <a:noFill/>
        </p:spPr>
        <p:txBody>
          <a:bodyPr wrap="square" rtlCol="0">
            <a:spAutoFit/>
          </a:bodyPr>
          <a:lstStyle/>
          <a:p>
            <a:r>
              <a:rPr lang="en-US" dirty="0"/>
              <a:t>Ag2S (10</a:t>
            </a:r>
            <a:r>
              <a:rPr lang="en-US" baseline="30000" dirty="0"/>
              <a:t>-1</a:t>
            </a:r>
            <a:r>
              <a:rPr lang="en-US" dirty="0"/>
              <a:t> )</a:t>
            </a:r>
          </a:p>
        </p:txBody>
      </p:sp>
      <p:pic>
        <p:nvPicPr>
          <p:cNvPr id="93" name="Picture 92">
            <a:extLst>
              <a:ext uri="{FF2B5EF4-FFF2-40B4-BE49-F238E27FC236}">
                <a16:creationId xmlns:a16="http://schemas.microsoft.com/office/drawing/2014/main" id="{A5E697FF-E942-48E4-A047-46120E94FC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0802" y="4429200"/>
            <a:ext cx="2425386" cy="2018968"/>
          </a:xfrm>
          <a:prstGeom prst="rect">
            <a:avLst/>
          </a:prstGeom>
        </p:spPr>
      </p:pic>
      <p:sp>
        <p:nvSpPr>
          <p:cNvPr id="94" name="TextBox 93">
            <a:extLst>
              <a:ext uri="{FF2B5EF4-FFF2-40B4-BE49-F238E27FC236}">
                <a16:creationId xmlns:a16="http://schemas.microsoft.com/office/drawing/2014/main" id="{BB69EF52-4C7C-4599-A5AA-C8EA443789A7}"/>
              </a:ext>
            </a:extLst>
          </p:cNvPr>
          <p:cNvSpPr txBox="1"/>
          <p:nvPr/>
        </p:nvSpPr>
        <p:spPr>
          <a:xfrm>
            <a:off x="8530802" y="6488668"/>
            <a:ext cx="2442012" cy="369332"/>
          </a:xfrm>
          <a:prstGeom prst="rect">
            <a:avLst/>
          </a:prstGeom>
          <a:noFill/>
        </p:spPr>
        <p:txBody>
          <a:bodyPr wrap="square" rtlCol="0">
            <a:spAutoFit/>
          </a:bodyPr>
          <a:lstStyle/>
          <a:p>
            <a:r>
              <a:rPr lang="en-US" dirty="0"/>
              <a:t>Ag2S (10</a:t>
            </a:r>
            <a:r>
              <a:rPr lang="en-US" baseline="30000" dirty="0"/>
              <a:t>-5</a:t>
            </a:r>
            <a:r>
              <a:rPr lang="en-US" dirty="0"/>
              <a:t>) </a:t>
            </a:r>
          </a:p>
        </p:txBody>
      </p:sp>
      <p:sp>
        <p:nvSpPr>
          <p:cNvPr id="9" name="Title 8">
            <a:extLst>
              <a:ext uri="{FF2B5EF4-FFF2-40B4-BE49-F238E27FC236}">
                <a16:creationId xmlns:a16="http://schemas.microsoft.com/office/drawing/2014/main" id="{B557B855-B373-4A58-81A4-660243A66B60}"/>
              </a:ext>
            </a:extLst>
          </p:cNvPr>
          <p:cNvSpPr>
            <a:spLocks noGrp="1"/>
          </p:cNvSpPr>
          <p:nvPr>
            <p:ph type="title"/>
          </p:nvPr>
        </p:nvSpPr>
        <p:spPr/>
        <p:txBody>
          <a:bodyPr/>
          <a:lstStyle/>
          <a:p>
            <a:r>
              <a:rPr lang="en-US" dirty="0"/>
              <a:t>Methods </a:t>
            </a:r>
          </a:p>
        </p:txBody>
      </p:sp>
      <p:sp>
        <p:nvSpPr>
          <p:cNvPr id="79" name="Content Placeholder 78">
            <a:extLst>
              <a:ext uri="{FF2B5EF4-FFF2-40B4-BE49-F238E27FC236}">
                <a16:creationId xmlns:a16="http://schemas.microsoft.com/office/drawing/2014/main" id="{AB8AD352-B08B-4E22-97EB-45F66BF8C855}"/>
              </a:ext>
            </a:extLst>
          </p:cNvPr>
          <p:cNvSpPr>
            <a:spLocks noGrp="1"/>
          </p:cNvSpPr>
          <p:nvPr>
            <p:ph idx="1"/>
          </p:nvPr>
        </p:nvSpPr>
        <p:spPr/>
        <p:txBody>
          <a:bodyPr/>
          <a:lstStyle/>
          <a:p>
            <a:endParaRPr lang="en-US" dirty="0"/>
          </a:p>
        </p:txBody>
      </p:sp>
      <p:sp>
        <p:nvSpPr>
          <p:cNvPr id="2" name="Thought Bubble: Cloud 1">
            <a:extLst>
              <a:ext uri="{FF2B5EF4-FFF2-40B4-BE49-F238E27FC236}">
                <a16:creationId xmlns:a16="http://schemas.microsoft.com/office/drawing/2014/main" id="{E191C129-18FC-4795-A113-DD5ED96EF135}"/>
              </a:ext>
            </a:extLst>
          </p:cNvPr>
          <p:cNvSpPr/>
          <p:nvPr/>
        </p:nvSpPr>
        <p:spPr>
          <a:xfrm>
            <a:off x="4469363" y="201605"/>
            <a:ext cx="4460033" cy="148801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RO membranes are made by three layers polyamide layer, polysulfone, and polyester base </a:t>
            </a:r>
          </a:p>
        </p:txBody>
      </p:sp>
    </p:spTree>
    <p:extLst>
      <p:ext uri="{BB962C8B-B14F-4D97-AF65-F5344CB8AC3E}">
        <p14:creationId xmlns:p14="http://schemas.microsoft.com/office/powerpoint/2010/main" val="3283092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DCFA32F-03C4-4489-A660-2AC0303B5BF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85150" y="674195"/>
            <a:ext cx="4754563" cy="3508867"/>
          </a:xfrm>
        </p:spPr>
      </p:pic>
      <p:pic>
        <p:nvPicPr>
          <p:cNvPr id="7" name="Content Placeholder 6">
            <a:extLst>
              <a:ext uri="{FF2B5EF4-FFF2-40B4-BE49-F238E27FC236}">
                <a16:creationId xmlns:a16="http://schemas.microsoft.com/office/drawing/2014/main" id="{019F53F1-48C7-4867-A7CC-DAEC22A88D66}"/>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422206" y="674195"/>
            <a:ext cx="3244910" cy="3839396"/>
          </a:xfrm>
          <a:prstGeom prst="rect">
            <a:avLst/>
          </a:prstGeom>
        </p:spPr>
      </p:pic>
      <p:sp>
        <p:nvSpPr>
          <p:cNvPr id="8" name="TextBox 7">
            <a:extLst>
              <a:ext uri="{FF2B5EF4-FFF2-40B4-BE49-F238E27FC236}">
                <a16:creationId xmlns:a16="http://schemas.microsoft.com/office/drawing/2014/main" id="{61F9BBD6-FE50-42FD-8B31-FA6919000224}"/>
              </a:ext>
            </a:extLst>
          </p:cNvPr>
          <p:cNvSpPr txBox="1"/>
          <p:nvPr/>
        </p:nvSpPr>
        <p:spPr>
          <a:xfrm>
            <a:off x="1306286" y="4674637"/>
            <a:ext cx="8528179" cy="1477328"/>
          </a:xfrm>
          <a:prstGeom prst="rect">
            <a:avLst/>
          </a:prstGeom>
          <a:noFill/>
        </p:spPr>
        <p:txBody>
          <a:bodyPr wrap="square" rtlCol="0">
            <a:spAutoFit/>
          </a:bodyPr>
          <a:lstStyle/>
          <a:p>
            <a:r>
              <a:rPr lang="en-US" dirty="0"/>
              <a:t>Coupons on membrane holder contact with E.coli &amp; 0.9 % NaCl for 3 hours </a:t>
            </a:r>
          </a:p>
          <a:p>
            <a:r>
              <a:rPr lang="en-US" dirty="0"/>
              <a:t>Sonicated for 5 mins</a:t>
            </a:r>
          </a:p>
          <a:p>
            <a:r>
              <a:rPr lang="en-US" dirty="0"/>
              <a:t>Diluted (1:10 &amp; 1:100) </a:t>
            </a:r>
          </a:p>
          <a:p>
            <a:r>
              <a:rPr lang="en-US" dirty="0"/>
              <a:t>Plated  </a:t>
            </a:r>
          </a:p>
          <a:p>
            <a:endParaRPr lang="en-US" dirty="0"/>
          </a:p>
        </p:txBody>
      </p:sp>
    </p:spTree>
    <p:extLst>
      <p:ext uri="{BB962C8B-B14F-4D97-AF65-F5344CB8AC3E}">
        <p14:creationId xmlns:p14="http://schemas.microsoft.com/office/powerpoint/2010/main" val="1221632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Bacteria</a:t>
            </a:r>
          </a:p>
        </p:txBody>
      </p:sp>
      <p:sp>
        <p:nvSpPr>
          <p:cNvPr id="3" name="Content Placeholder 2"/>
          <p:cNvSpPr>
            <a:spLocks noGrp="1"/>
          </p:cNvSpPr>
          <p:nvPr>
            <p:ph idx="1"/>
          </p:nvPr>
        </p:nvSpPr>
        <p:spPr/>
        <p:txBody>
          <a:bodyPr/>
          <a:lstStyle/>
          <a:p>
            <a:r>
              <a:rPr lang="en-US" dirty="0"/>
              <a:t>Live/dead assay</a:t>
            </a:r>
          </a:p>
          <a:p>
            <a:r>
              <a:rPr lang="en-US" dirty="0"/>
              <a:t>E. coli: W 3110 </a:t>
            </a:r>
          </a:p>
          <a:p>
            <a:endParaRPr lang="en-US" dirty="0"/>
          </a:p>
          <a:p>
            <a:r>
              <a:rPr lang="en-US" dirty="0"/>
              <a:t>Live – green</a:t>
            </a:r>
          </a:p>
          <a:p>
            <a:r>
              <a:rPr lang="en-US" dirty="0"/>
              <a:t>Dead- red</a:t>
            </a:r>
          </a:p>
          <a:p>
            <a:r>
              <a:rPr lang="en-US" dirty="0"/>
              <a:t>Epifluorescence microscopy: LEICA Microscope </a:t>
            </a:r>
          </a:p>
        </p:txBody>
      </p:sp>
    </p:spTree>
    <p:extLst>
      <p:ext uri="{BB962C8B-B14F-4D97-AF65-F5344CB8AC3E}">
        <p14:creationId xmlns:p14="http://schemas.microsoft.com/office/powerpoint/2010/main" val="32011823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4510</TotalTime>
  <Words>855</Words>
  <Application>Microsoft Office PowerPoint</Application>
  <PresentationFormat>Widescreen</PresentationFormat>
  <Paragraphs>104</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Rockwell</vt:lpstr>
      <vt:lpstr>Rockwell Condensed</vt:lpstr>
      <vt:lpstr>Wingdings</vt:lpstr>
      <vt:lpstr>Wood Type</vt:lpstr>
      <vt:lpstr>Sulfidation of Silver nanoparticles (ag np’s) on RO membrane </vt:lpstr>
      <vt:lpstr>Reverse osmosis membranes (RO) </vt:lpstr>
      <vt:lpstr>PowerPoint Presentation</vt:lpstr>
      <vt:lpstr>Problem </vt:lpstr>
      <vt:lpstr>Objectives</vt:lpstr>
      <vt:lpstr>Sulfidation of silver nanoparticles</vt:lpstr>
      <vt:lpstr>Methods </vt:lpstr>
      <vt:lpstr>PowerPoint Presentation</vt:lpstr>
      <vt:lpstr>Bacteria</vt:lpstr>
      <vt:lpstr>Controlled RO Membrane</vt:lpstr>
      <vt:lpstr>Silver RO Membrane</vt:lpstr>
      <vt:lpstr>Plating </vt:lpstr>
      <vt:lpstr>Plating</vt:lpstr>
      <vt:lpstr>Plating</vt:lpstr>
      <vt:lpstr>Plating</vt:lpstr>
      <vt:lpstr>Plating </vt:lpstr>
      <vt:lpstr>This week</vt:lpstr>
    </vt:vector>
  </TitlesOfParts>
  <Company>Arizona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 Barrios (Student)</dc:creator>
  <cp:lastModifiedBy>dianne.carrillo0412@gmail.com</cp:lastModifiedBy>
  <cp:revision>63</cp:revision>
  <dcterms:created xsi:type="dcterms:W3CDTF">2018-06-20T21:34:37Z</dcterms:created>
  <dcterms:modified xsi:type="dcterms:W3CDTF">2018-07-16T17:04:50Z</dcterms:modified>
</cp:coreProperties>
</file>